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handoutMasterIdLst>
    <p:handoutMasterId r:id="rId21"/>
  </p:handoutMasterIdLst>
  <p:sldIdLst>
    <p:sldId id="271" r:id="rId5"/>
    <p:sldId id="272" r:id="rId6"/>
    <p:sldId id="280" r:id="rId7"/>
    <p:sldId id="274" r:id="rId8"/>
    <p:sldId id="275" r:id="rId9"/>
    <p:sldId id="276" r:id="rId10"/>
    <p:sldId id="277" r:id="rId11"/>
    <p:sldId id="278" r:id="rId12"/>
    <p:sldId id="299" r:id="rId13"/>
    <p:sldId id="300" r:id="rId14"/>
    <p:sldId id="301" r:id="rId15"/>
    <p:sldId id="302" r:id="rId16"/>
    <p:sldId id="303" r:id="rId17"/>
    <p:sldId id="318" r:id="rId18"/>
    <p:sldId id="40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6C400"/>
    <a:srgbClr val="82BF36"/>
    <a:srgbClr val="7FBA0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91" autoAdjust="0"/>
    <p:restoredTop sz="94660"/>
  </p:normalViewPr>
  <p:slideViewPr>
    <p:cSldViewPr snapToGrid="0">
      <p:cViewPr varScale="1">
        <p:scale>
          <a:sx n="113" d="100"/>
          <a:sy n="113" d="100"/>
        </p:scale>
        <p:origin x="414" y="102"/>
      </p:cViewPr>
      <p:guideLst>
        <p:guide orient="horz" pos="2160"/>
        <p:guide pos="3840"/>
      </p:guideLst>
    </p:cSldViewPr>
  </p:slideViewPr>
  <p:notesTextViewPr>
    <p:cViewPr>
      <p:scale>
        <a:sx n="1" d="1"/>
        <a:sy n="1" d="1"/>
      </p:scale>
      <p:origin x="0" y="0"/>
    </p:cViewPr>
  </p:notesTextViewPr>
  <p:notesViewPr>
    <p:cSldViewPr snapToGrid="0">
      <p:cViewPr varScale="1">
        <p:scale>
          <a:sx n="54" d="100"/>
          <a:sy n="54" d="100"/>
        </p:scale>
        <p:origin x="2796"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2E7B4A-039C-48A2-9B2C-AF16AA3873D8}" type="datetimeFigureOut">
              <a:rPr lang="en-US" smtClean="0"/>
              <a:t>7/17/2013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5FCDD8-505C-48BF-B1E5-CD9B258934D2}" type="slidenum">
              <a:rPr lang="en-US" smtClean="0"/>
              <a:t>‹#›</a:t>
            </a:fld>
            <a:endParaRPr lang="en-US"/>
          </a:p>
        </p:txBody>
      </p:sp>
    </p:spTree>
    <p:extLst>
      <p:ext uri="{BB962C8B-B14F-4D97-AF65-F5344CB8AC3E}">
        <p14:creationId xmlns:p14="http://schemas.microsoft.com/office/powerpoint/2010/main" val="1781922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05A0C-54D9-45AA-87D4-C551D08DFCE1}" type="datetimeFigureOut">
              <a:rPr lang="en-US" smtClean="0"/>
              <a:t>7/17/2013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D207A-07DF-40AD-A916-9872E089CE7A}" type="slidenum">
              <a:rPr lang="en-US" smtClean="0"/>
              <a:t>‹#›</a:t>
            </a:fld>
            <a:endParaRPr lang="en-US"/>
          </a:p>
        </p:txBody>
      </p:sp>
    </p:spTree>
    <p:extLst>
      <p:ext uri="{BB962C8B-B14F-4D97-AF65-F5344CB8AC3E}">
        <p14:creationId xmlns:p14="http://schemas.microsoft.com/office/powerpoint/2010/main" val="1295718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13F0F35F-DD44-4607-AEC1-49D7A4BC4066}" type="slidenum">
              <a:rPr lang="en-US" smtClean="0"/>
              <a:pPr/>
              <a:t>1</a:t>
            </a:fld>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0611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2</a:t>
            </a:fld>
            <a:endParaRPr lang="en-US" dirty="0"/>
          </a:p>
        </p:txBody>
      </p:sp>
    </p:spTree>
    <p:extLst>
      <p:ext uri="{BB962C8B-B14F-4D97-AF65-F5344CB8AC3E}">
        <p14:creationId xmlns:p14="http://schemas.microsoft.com/office/powerpoint/2010/main" val="2300594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3</a:t>
            </a:fld>
            <a:endParaRPr lang="en-US" dirty="0"/>
          </a:p>
        </p:txBody>
      </p:sp>
    </p:spTree>
    <p:extLst>
      <p:ext uri="{BB962C8B-B14F-4D97-AF65-F5344CB8AC3E}">
        <p14:creationId xmlns:p14="http://schemas.microsoft.com/office/powerpoint/2010/main" val="2267237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4</a:t>
            </a:fld>
            <a:endParaRPr lang="en-US" dirty="0"/>
          </a:p>
        </p:txBody>
      </p:sp>
    </p:spTree>
    <p:extLst>
      <p:ext uri="{BB962C8B-B14F-4D97-AF65-F5344CB8AC3E}">
        <p14:creationId xmlns:p14="http://schemas.microsoft.com/office/powerpoint/2010/main" val="2595756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CA" b="0" dirty="0" smtClean="0"/>
          </a:p>
        </p:txBody>
      </p:sp>
      <p:sp>
        <p:nvSpPr>
          <p:cNvPr id="4" name="Slide Number Placeholder 3"/>
          <p:cNvSpPr>
            <a:spLocks noGrp="1"/>
          </p:cNvSpPr>
          <p:nvPr>
            <p:ph type="sldNum" sz="quarter" idx="10"/>
          </p:nvPr>
        </p:nvSpPr>
        <p:spPr/>
        <p:txBody>
          <a:bodyPr/>
          <a:lstStyle/>
          <a:p>
            <a:fld id="{13F0F35F-DD44-4607-AEC1-49D7A4BC4066}" type="slidenum">
              <a:rPr lang="en-US" smtClean="0"/>
              <a:pPr/>
              <a:t>5</a:t>
            </a:fld>
            <a:endParaRPr lang="en-US" dirty="0"/>
          </a:p>
        </p:txBody>
      </p:sp>
    </p:spTree>
    <p:extLst>
      <p:ext uri="{BB962C8B-B14F-4D97-AF65-F5344CB8AC3E}">
        <p14:creationId xmlns:p14="http://schemas.microsoft.com/office/powerpoint/2010/main" val="2911304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13F0F35F-DD44-4607-AEC1-49D7A4BC4066}" type="slidenum">
              <a:rPr lang="en-US" smtClean="0"/>
              <a:pPr/>
              <a:t>7</a:t>
            </a:fld>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711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endParaRPr lang="en-GB" dirty="0">
              <a:solidFill>
                <a:schemeClr val="tx2"/>
              </a:solidFill>
              <a:latin typeface="Segoe" pitchFamily="34" charset="0"/>
            </a:endParaRPr>
          </a:p>
        </p:txBody>
      </p:sp>
      <p:sp>
        <p:nvSpPr>
          <p:cNvPr id="4" name="Slide Number Placeholder 3"/>
          <p:cNvSpPr>
            <a:spLocks noGrp="1"/>
          </p:cNvSpPr>
          <p:nvPr>
            <p:ph type="sldNum" sz="quarter" idx="10"/>
          </p:nvPr>
        </p:nvSpPr>
        <p:spPr/>
        <p:txBody>
          <a:bodyPr/>
          <a:lstStyle/>
          <a:p>
            <a:fld id="{13F0F35F-DD44-4607-AEC1-49D7A4BC4066}" type="slidenum">
              <a:rPr lang="en-US" smtClean="0"/>
              <a:pPr/>
              <a:t>8</a:t>
            </a:fld>
            <a:endParaRPr lang="en-US" dirty="0"/>
          </a:p>
        </p:txBody>
      </p:sp>
    </p:spTree>
    <p:extLst>
      <p:ext uri="{BB962C8B-B14F-4D97-AF65-F5344CB8AC3E}">
        <p14:creationId xmlns:p14="http://schemas.microsoft.com/office/powerpoint/2010/main" val="1542757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ctrTitle"/>
          </p:nvPr>
        </p:nvSpPr>
        <p:spPr>
          <a:xfrm>
            <a:off x="193271" y="2415641"/>
            <a:ext cx="8579886" cy="2603307"/>
          </a:xfrm>
          <a:prstGeom prst="rect">
            <a:avLst/>
          </a:prstGeom>
          <a:solidFill>
            <a:srgbClr val="7FBA00"/>
          </a:solidFill>
          <a:effectLst/>
        </p:spPr>
        <p:txBody>
          <a:bodyPr vert="horz" lIns="137160" tIns="137160" rIns="91409" bIns="137160" rtlCol="0" anchor="b" anchorCtr="0">
            <a:noAutofit/>
          </a:bodyPr>
          <a:lstStyle>
            <a:lvl1pPr>
              <a:defRPr lang="en-US" sz="4800" kern="0" dirty="0">
                <a:ln w="3175">
                  <a:noFill/>
                </a:ln>
                <a:gradFill flip="none" rotWithShape="1">
                  <a:gsLst>
                    <a:gs pos="4583">
                      <a:srgbClr val="FFFFFF"/>
                    </a:gs>
                    <a:gs pos="100000">
                      <a:srgbClr val="FFFFFF"/>
                    </a:gs>
                  </a:gsLst>
                  <a:lin ang="5400000" scaled="0"/>
                  <a:tileRect/>
                </a:gradFill>
              </a:defRPr>
            </a:lvl1pPr>
          </a:lstStyle>
          <a:p>
            <a:pPr lvl="0"/>
            <a:r>
              <a:rPr lang="en-US" dirty="0" smtClean="0"/>
              <a:t>Click to edit Master title style</a:t>
            </a:r>
            <a:endParaRPr lang="en-US" dirty="0"/>
          </a:p>
        </p:txBody>
      </p:sp>
      <p:sp>
        <p:nvSpPr>
          <p:cNvPr id="8" name="top right small rectangle"/>
          <p:cNvSpPr/>
          <p:nvPr userDrawn="1"/>
        </p:nvSpPr>
        <p:spPr bwMode="auto">
          <a:xfrm>
            <a:off x="8902492" y="2418735"/>
            <a:ext cx="3087947" cy="260021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7160" tIns="137160" rIns="137160" bIns="137160" numCol="1" rtlCol="0" anchor="b" anchorCtr="0" compatLnSpc="1">
            <a:prstTxWarp prst="textNoShape">
              <a:avLst/>
            </a:prstTxWarp>
          </a:bodyPr>
          <a:lstStyle/>
          <a:p>
            <a:pPr defTabSz="913788" fontAlgn="base">
              <a:spcBef>
                <a:spcPct val="0"/>
              </a:spcBef>
              <a:spcAft>
                <a:spcPct val="0"/>
              </a:spcAft>
            </a:pPr>
            <a:endParaRPr lang="en-US" sz="2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0731799" y="4630992"/>
            <a:ext cx="1131688" cy="334740"/>
          </a:xfrm>
          <a:prstGeom prst="rect">
            <a:avLst/>
          </a:prstGeom>
        </p:spPr>
      </p:pic>
      <p:grpSp>
        <p:nvGrpSpPr>
          <p:cNvPr id="9" name="Group 8"/>
          <p:cNvGrpSpPr/>
          <p:nvPr userDrawn="1"/>
        </p:nvGrpSpPr>
        <p:grpSpPr>
          <a:xfrm>
            <a:off x="209826" y="188373"/>
            <a:ext cx="2281581" cy="656454"/>
            <a:chOff x="209826" y="188373"/>
            <a:chExt cx="2281581" cy="656454"/>
          </a:xfrm>
        </p:grpSpPr>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spTree>
    <p:extLst>
      <p:ext uri="{BB962C8B-B14F-4D97-AF65-F5344CB8AC3E}">
        <p14:creationId xmlns:p14="http://schemas.microsoft.com/office/powerpoint/2010/main" val="94251966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3792">
          <p15:clr>
            <a:srgbClr val="FBAE40"/>
          </p15:clr>
        </p15:guide>
        <p15:guide id="2" pos="3839">
          <p15:clr>
            <a:srgbClr val="FBAE40"/>
          </p15:clr>
        </p15:guide>
        <p15:guide id="3" orient="horz" pos="7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9" name="Subtitle 2"/>
          <p:cNvSpPr txBox="1">
            <a:spLocks/>
          </p:cNvSpPr>
          <p:nvPr userDrawn="1"/>
        </p:nvSpPr>
        <p:spPr>
          <a:xfrm>
            <a:off x="8738733" y="2685050"/>
            <a:ext cx="2241224" cy="2355337"/>
          </a:xfrm>
          <a:prstGeom prst="rect">
            <a:avLst/>
          </a:prstGeom>
        </p:spPr>
        <p:txBody>
          <a:bodyPr vert="horz" lIns="91409" tIns="45705" rIns="91409" bIns="45705" rtlCol="0" anchor="ctr" anchorCtr="0">
            <a:normAutofit/>
          </a:bodyPr>
          <a:lstStyle>
            <a:lvl1pPr marL="0" indent="0" algn="l" defTabSz="914052" rtl="0" eaLnBrk="1" latinLnBrk="0" hangingPunct="1">
              <a:lnSpc>
                <a:spcPct val="100000"/>
              </a:lnSpc>
              <a:spcBef>
                <a:spcPts val="0"/>
              </a:spcBef>
              <a:buSzPct val="90000"/>
              <a:buFont typeface="Arial" pitchFamily="34" charset="0"/>
              <a:buNone/>
              <a:defRPr lang="en-US" sz="1800" b="1" kern="1200" spc="-30" baseline="0" dirty="0">
                <a:gradFill>
                  <a:gsLst>
                    <a:gs pos="1250">
                      <a:srgbClr val="FFFFFF"/>
                    </a:gs>
                    <a:gs pos="6250">
                      <a:srgbClr val="FFFFFF"/>
                    </a:gs>
                  </a:gsLst>
                  <a:lin ang="5400000" scaled="0"/>
                </a:gradFill>
                <a:latin typeface="Segoe UI" pitchFamily="34" charset="0"/>
                <a:ea typeface="Segoe UI" pitchFamily="34" charset="0"/>
                <a:cs typeface="Segoe UI" pitchFamily="34" charset="0"/>
              </a:defRPr>
            </a:lvl1pPr>
            <a:lvl2pPr marL="457044" indent="0" algn="ctr" defTabSz="914088" rtl="0" eaLnBrk="1" latinLnBrk="0" hangingPunct="1">
              <a:spcBef>
                <a:spcPts val="300"/>
              </a:spcBef>
              <a:spcAft>
                <a:spcPts val="300"/>
              </a:spcAft>
              <a:buFont typeface="Arial" pitchFamily="34" charset="0"/>
              <a:buNone/>
              <a:defRPr sz="2800" kern="1200">
                <a:solidFill>
                  <a:schemeClr val="tx1">
                    <a:tint val="75000"/>
                  </a:schemeClr>
                </a:solidFill>
                <a:latin typeface="Segoe UI" pitchFamily="34" charset="0"/>
                <a:ea typeface="Segoe UI" pitchFamily="34" charset="0"/>
                <a:cs typeface="Segoe UI" pitchFamily="34" charset="0"/>
              </a:defRPr>
            </a:lvl2pPr>
            <a:lvl3pPr marL="914088" indent="0" algn="ctr" defTabSz="914088" rtl="0" eaLnBrk="1" latinLnBrk="0" hangingPunct="1">
              <a:spcBef>
                <a:spcPts val="200"/>
              </a:spcBef>
              <a:spcAft>
                <a:spcPts val="200"/>
              </a:spcAft>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3pPr>
            <a:lvl4pPr marL="1371133"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4pPr>
            <a:lvl5pPr marL="1828178"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5pPr>
            <a:lvl6pPr marL="2285222"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267"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311"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358"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mtClean="0"/>
              <a:t>Click to edit Master subtitle style</a:t>
            </a:r>
            <a:endParaRPr lang="en-US"/>
          </a:p>
        </p:txBody>
      </p:sp>
      <p:sp>
        <p:nvSpPr>
          <p:cNvPr id="13" name="Title 1"/>
          <p:cNvSpPr txBox="1">
            <a:spLocks/>
          </p:cNvSpPr>
          <p:nvPr userDrawn="1"/>
        </p:nvSpPr>
        <p:spPr>
          <a:xfrm>
            <a:off x="193271" y="2997200"/>
            <a:ext cx="8409867" cy="2071767"/>
          </a:xfrm>
          <a:prstGeom prst="rect">
            <a:avLst/>
          </a:prstGeom>
          <a:solidFill>
            <a:srgbClr val="82BF36"/>
          </a:solidFill>
          <a:effectLst/>
        </p:spPr>
        <p:txBody>
          <a:bodyPr vert="horz" lIns="137160" tIns="137160" rIns="91409" bIns="137160" rtlCol="0" anchor="b" anchorCtr="0">
            <a:noAutofit/>
          </a:bodyPr>
          <a:lstStyle>
            <a:lvl1pPr algn="l" defTabSz="914088" rtl="0" eaLnBrk="1" latinLnBrk="0" hangingPunct="1">
              <a:spcBef>
                <a:spcPct val="0"/>
              </a:spcBef>
              <a:buNone/>
              <a:defRPr lang="en-US" sz="4000" kern="0" dirty="0">
                <a:ln w="3175">
                  <a:noFill/>
                </a:ln>
                <a:gradFill flip="none" rotWithShape="1">
                  <a:gsLst>
                    <a:gs pos="4583">
                      <a:srgbClr val="FFFFFF"/>
                    </a:gs>
                    <a:gs pos="100000">
                      <a:srgbClr val="FFFFFF"/>
                    </a:gs>
                  </a:gsLst>
                  <a:lin ang="5400000" scaled="0"/>
                  <a:tileRect/>
                </a:gradFill>
                <a:latin typeface="Segoe UI" pitchFamily="34" charset="0"/>
                <a:ea typeface="Segoe UI" pitchFamily="34" charset="0"/>
                <a:cs typeface="Segoe UI" pitchFamily="34" charset="0"/>
              </a:defRPr>
            </a:lvl1pPr>
          </a:lstStyle>
          <a:p>
            <a:endParaRPr lang="en-US" sz="4000" dirty="0"/>
          </a:p>
        </p:txBody>
      </p:sp>
      <p:sp>
        <p:nvSpPr>
          <p:cNvPr id="14" name="top right small rectangle"/>
          <p:cNvSpPr/>
          <p:nvPr userDrawn="1"/>
        </p:nvSpPr>
        <p:spPr bwMode="auto">
          <a:xfrm>
            <a:off x="8682790" y="2995435"/>
            <a:ext cx="3257419" cy="207385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1181757" y="4821401"/>
            <a:ext cx="740346" cy="218986"/>
          </a:xfrm>
          <a:prstGeom prst="rect">
            <a:avLst/>
          </a:prstGeom>
        </p:spPr>
      </p:pic>
      <p:sp>
        <p:nvSpPr>
          <p:cNvPr id="16" name="Text Placeholder 10"/>
          <p:cNvSpPr>
            <a:spLocks noGrp="1"/>
          </p:cNvSpPr>
          <p:nvPr>
            <p:ph type="body" sz="quarter" idx="10"/>
          </p:nvPr>
        </p:nvSpPr>
        <p:spPr>
          <a:xfrm>
            <a:off x="292101" y="3202547"/>
            <a:ext cx="8215796" cy="1666254"/>
          </a:xfrm>
          <a:prstGeom prst="rect">
            <a:avLst/>
          </a:prstGeom>
        </p:spPr>
        <p:txBody>
          <a:bodyPr anchor="b" anchorCtr="0">
            <a:normAutofit/>
          </a:bodyPr>
          <a:lstStyle>
            <a:lvl1pPr marL="0" indent="0">
              <a:buNone/>
              <a:defRPr sz="3600">
                <a:solidFill>
                  <a:schemeClr val="bg1"/>
                </a:solidFill>
                <a:latin typeface="Segoe UI Light" panose="020B0502040204020203" pitchFamily="34" charset="0"/>
                <a:cs typeface="Segoe UI Light" panose="020B0502040204020203" pitchFamily="34" charset="0"/>
              </a:defRPr>
            </a:lvl1pPr>
          </a:lstStyle>
          <a:p>
            <a:pPr lvl="0"/>
            <a:r>
              <a:rPr lang="en-US" dirty="0"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1149" y="3077068"/>
            <a:ext cx="2372079" cy="948831"/>
          </a:xfrm>
          <a:prstGeom prst="rect">
            <a:avLst/>
          </a:prstGeom>
        </p:spPr>
      </p:pic>
      <p:sp>
        <p:nvSpPr>
          <p:cNvPr id="11"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9134869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Click to edit Master title style</a:t>
            </a:r>
            <a:endParaRPr lang="en-US" dirty="0"/>
          </a:p>
        </p:txBody>
      </p:sp>
      <p:sp>
        <p:nvSpPr>
          <p:cNvPr id="6" name="Content Placeholder 5"/>
          <p:cNvSpPr>
            <a:spLocks noGrp="1"/>
          </p:cNvSpPr>
          <p:nvPr>
            <p:ph sz="quarter" idx="10"/>
          </p:nvPr>
        </p:nvSpPr>
        <p:spPr>
          <a:xfrm>
            <a:off x="379413" y="1417638"/>
            <a:ext cx="11525250" cy="5260975"/>
          </a:xfrm>
          <a:prstGeom prst="rect">
            <a:avLst/>
          </a:prstGeom>
        </p:spPr>
        <p:txBody>
          <a:bodyPr/>
          <a:lstStyle>
            <a:lvl1pPr>
              <a:spcBef>
                <a:spcPts val="1400"/>
              </a:spcBef>
              <a:defRPr b="0"/>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77458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3"/>
          <p:cNvSpPr>
            <a:spLocks noGrp="1"/>
          </p:cNvSpPr>
          <p:nvPr>
            <p:ph sz="half" idx="2"/>
          </p:nvPr>
        </p:nvSpPr>
        <p:spPr>
          <a:xfrm>
            <a:off x="379511" y="1371601"/>
            <a:ext cx="5616915"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5"/>
          <p:cNvSpPr>
            <a:spLocks noGrp="1"/>
          </p:cNvSpPr>
          <p:nvPr>
            <p:ph sz="quarter" idx="4"/>
          </p:nvPr>
        </p:nvSpPr>
        <p:spPr>
          <a:xfrm>
            <a:off x="6275742" y="1371601"/>
            <a:ext cx="5619121"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4614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9511" y="1330656"/>
            <a:ext cx="5616915" cy="639762"/>
          </a:xfrm>
          <a:prstGeom prst="rect">
            <a:avLst/>
          </a:prstGeom>
          <a:solidFill>
            <a:srgbClr val="86C400"/>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79511" y="1981200"/>
            <a:ext cx="5616915"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45807" y="1330656"/>
            <a:ext cx="5619121" cy="639762"/>
          </a:xfrm>
          <a:prstGeom prst="rect">
            <a:avLst/>
          </a:prstGeom>
          <a:solidFill>
            <a:srgbClr val="1F497D"/>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345807" y="1981200"/>
            <a:ext cx="5619121"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90216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8398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MO Layout">
    <p:spTree>
      <p:nvGrpSpPr>
        <p:cNvPr id="1" name=""/>
        <p:cNvGrpSpPr/>
        <p:nvPr/>
      </p:nvGrpSpPr>
      <p:grpSpPr>
        <a:xfrm>
          <a:off x="0" y="0"/>
          <a:ext cx="0" cy="0"/>
          <a:chOff x="0" y="0"/>
          <a:chExt cx="0" cy="0"/>
        </a:xfrm>
      </p:grpSpPr>
      <p:sp>
        <p:nvSpPr>
          <p:cNvPr id="3" name="Title Placeholder 9"/>
          <p:cNvSpPr>
            <a:spLocks noGrp="1"/>
          </p:cNvSpPr>
          <p:nvPr>
            <p:ph type="title"/>
          </p:nvPr>
        </p:nvSpPr>
        <p:spPr>
          <a:xfrm>
            <a:off x="608171" y="4468764"/>
            <a:ext cx="11432977" cy="1676400"/>
          </a:xfrm>
          <a:prstGeom prst="rect">
            <a:avLst/>
          </a:prstGeom>
        </p:spPr>
        <p:txBody>
          <a:bodyPr vert="horz" lIns="91409" tIns="45705" rIns="91409" bIns="45705" rtlCol="0" anchor="t" anchorCtr="0">
            <a:normAutofit/>
          </a:bodyPr>
          <a:lstStyle>
            <a:lvl1pPr>
              <a:defRPr sz="3600"/>
            </a:lvl1pPr>
          </a:lstStyle>
          <a:p>
            <a:r>
              <a:rPr lang="en-US" dirty="0" smtClean="0"/>
              <a:t>Click to edit Master title style</a:t>
            </a:r>
            <a:endParaRPr lang="en-US" dirty="0"/>
          </a:p>
        </p:txBody>
      </p:sp>
      <p:sp>
        <p:nvSpPr>
          <p:cNvPr id="2" name="TextBox 1"/>
          <p:cNvSpPr txBox="1"/>
          <p:nvPr userDrawn="1"/>
        </p:nvSpPr>
        <p:spPr>
          <a:xfrm>
            <a:off x="608171" y="3087325"/>
            <a:ext cx="11356757" cy="1107996"/>
          </a:xfrm>
          <a:prstGeom prst="rect">
            <a:avLst/>
          </a:prstGeom>
          <a:noFill/>
        </p:spPr>
        <p:txBody>
          <a:bodyPr wrap="square" rtlCol="0">
            <a:spAutoFit/>
          </a:bodyPr>
          <a:lstStyle/>
          <a:p>
            <a:pPr defTabSz="914088"/>
            <a:r>
              <a:rPr lang="en-US" sz="6600" dirty="0">
                <a:solidFill>
                  <a:prstClr val="black"/>
                </a:solidFill>
                <a:latin typeface="Segoe UI Light" pitchFamily="34" charset="0"/>
                <a:ea typeface="Segoe UI" pitchFamily="34" charset="0"/>
                <a:cs typeface="Segoe UI" pitchFamily="34" charset="0"/>
              </a:rPr>
              <a:t>DEMO</a:t>
            </a:r>
          </a:p>
        </p:txBody>
      </p:sp>
      <p:cxnSp>
        <p:nvCxnSpPr>
          <p:cNvPr id="6" name="Straight Connector 5"/>
          <p:cNvCxnSpPr/>
          <p:nvPr userDrawn="1"/>
        </p:nvCxnSpPr>
        <p:spPr>
          <a:xfrm>
            <a:off x="608171" y="4077925"/>
            <a:ext cx="11356757" cy="0"/>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1450" y="177800"/>
            <a:ext cx="2857500" cy="1143000"/>
          </a:xfrm>
          <a:prstGeom prst="rect">
            <a:avLst/>
          </a:prstGeom>
        </p:spPr>
      </p:pic>
    </p:spTree>
    <p:extLst>
      <p:ext uri="{BB962C8B-B14F-4D97-AF65-F5344CB8AC3E}">
        <p14:creationId xmlns:p14="http://schemas.microsoft.com/office/powerpoint/2010/main" val="38232600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4126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
        <p:nvSpPr>
          <p:cNvPr id="6" name="top right small rectangle"/>
          <p:cNvSpPr/>
          <p:nvPr userDrawn="1"/>
        </p:nvSpPr>
        <p:spPr bwMode="auto">
          <a:xfrm>
            <a:off x="0" y="0"/>
            <a:ext cx="12192000" cy="68580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2"/>
          <p:cNvSpPr>
            <a:spLocks noChangeArrowheads="1"/>
          </p:cNvSpPr>
          <p:nvPr userDrawn="1"/>
        </p:nvSpPr>
        <p:spPr bwMode="auto">
          <a:xfrm>
            <a:off x="530087" y="5960743"/>
            <a:ext cx="11078818" cy="738664"/>
          </a:xfrm>
          <a:prstGeom prst="rect">
            <a:avLst/>
          </a:prstGeom>
          <a:noFill/>
          <a:ln w="9525">
            <a:noFill/>
            <a:miter lim="800000"/>
            <a:headEnd/>
            <a:tailEnd/>
          </a:ln>
        </p:spPr>
        <p:txBody>
          <a:bodyPr wrap="square">
            <a:spAutoFit/>
          </a:bodyPr>
          <a:lstStyle/>
          <a:p>
            <a:pPr marL="0" lvl="1" defTabSz="914088">
              <a:defRPr/>
            </a:pPr>
            <a:r>
              <a:rPr lang="en-US" sz="1050" dirty="0">
                <a:solidFill>
                  <a:schemeClr val="bg1">
                    <a:lumMod val="85000"/>
                  </a:schemeClr>
                </a:solidFill>
              </a:rPr>
              <a:t>©2013 Microsoft Corporation. All rights reserved. Microsoft, Windows, Office, Azure, System Center, Dynamics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19"/>
          <a:stretch/>
        </p:blipFill>
        <p:spPr>
          <a:xfrm>
            <a:off x="530087" y="2940117"/>
            <a:ext cx="5473148" cy="2229412"/>
          </a:xfrm>
          <a:prstGeom prst="rect">
            <a:avLst/>
          </a:prstGeom>
        </p:spPr>
      </p:pic>
    </p:spTree>
    <p:extLst>
      <p:ext uri="{BB962C8B-B14F-4D97-AF65-F5344CB8AC3E}">
        <p14:creationId xmlns:p14="http://schemas.microsoft.com/office/powerpoint/2010/main" val="2667837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Placeholder 9"/>
          <p:cNvSpPr>
            <a:spLocks noGrp="1"/>
          </p:cNvSpPr>
          <p:nvPr>
            <p:ph type="title"/>
          </p:nvPr>
        </p:nvSpPr>
        <p:spPr>
          <a:xfrm>
            <a:off x="379514" y="182215"/>
            <a:ext cx="11524432" cy="1063487"/>
          </a:xfrm>
          <a:prstGeom prst="rect">
            <a:avLst/>
          </a:prstGeom>
        </p:spPr>
        <p:txBody>
          <a:bodyPr vert="horz" lIns="91409" tIns="45705" rIns="91409" bIns="45705" rtlCol="0" anchor="t"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118783959"/>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3" r:id="rId3"/>
    <p:sldLayoutId id="2147483664" r:id="rId4"/>
    <p:sldLayoutId id="2147483665" r:id="rId5"/>
    <p:sldLayoutId id="2147483666" r:id="rId6"/>
    <p:sldLayoutId id="2147483667" r:id="rId7"/>
    <p:sldLayoutId id="2147483668" r:id="rId8"/>
    <p:sldLayoutId id="2147483669" r:id="rId9"/>
  </p:sldLayoutIdLst>
  <p:timing>
    <p:tnLst>
      <p:par>
        <p:cTn id="1" dur="indefinite" restart="never" nodeType="tmRoot"/>
      </p:par>
    </p:tnLst>
  </p:timing>
  <p:txStyles>
    <p:titleStyle>
      <a:lvl1pPr algn="l" defTabSz="914088" rtl="0" eaLnBrk="1" latinLnBrk="0" hangingPunct="1">
        <a:lnSpc>
          <a:spcPct val="80000"/>
        </a:lnSpc>
        <a:spcBef>
          <a:spcPct val="0"/>
        </a:spcBef>
        <a:buNone/>
        <a:defRPr sz="4400" kern="120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p:titleStyle>
    <p:bodyStyle>
      <a:lvl1pPr marL="342783" indent="-342783" algn="l" defTabSz="914088" rtl="0" eaLnBrk="1" latinLnBrk="0" hangingPunct="1">
        <a:spcBef>
          <a:spcPts val="1200"/>
        </a:spcBef>
        <a:buFont typeface="Arial" pitchFamily="34" charset="0"/>
        <a:buChar char="•"/>
        <a:defRPr sz="3200" b="1"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8" rtl="0" eaLnBrk="1" latinLnBrk="0" hangingPunct="1">
        <a:defRPr sz="1800" kern="1200">
          <a:solidFill>
            <a:schemeClr val="tx1"/>
          </a:solidFill>
          <a:latin typeface="+mn-lt"/>
          <a:ea typeface="+mn-ea"/>
          <a:cs typeface="+mn-cs"/>
        </a:defRPr>
      </a:lvl1pPr>
      <a:lvl2pPr marL="457044" algn="l" defTabSz="914088" rtl="0" eaLnBrk="1" latinLnBrk="0" hangingPunct="1">
        <a:defRPr sz="1800" kern="1200">
          <a:solidFill>
            <a:schemeClr val="tx1"/>
          </a:solidFill>
          <a:latin typeface="+mn-lt"/>
          <a:ea typeface="+mn-ea"/>
          <a:cs typeface="+mn-cs"/>
        </a:defRPr>
      </a:lvl2pPr>
      <a:lvl3pPr marL="914088" algn="l" defTabSz="914088" rtl="0" eaLnBrk="1" latinLnBrk="0" hangingPunct="1">
        <a:defRPr sz="1800" kern="1200">
          <a:solidFill>
            <a:schemeClr val="tx1"/>
          </a:solidFill>
          <a:latin typeface="+mn-lt"/>
          <a:ea typeface="+mn-ea"/>
          <a:cs typeface="+mn-cs"/>
        </a:defRPr>
      </a:lvl3pPr>
      <a:lvl4pPr marL="1371133" algn="l" defTabSz="914088" rtl="0" eaLnBrk="1" latinLnBrk="0" hangingPunct="1">
        <a:defRPr sz="1800" kern="1200">
          <a:solidFill>
            <a:schemeClr val="tx1"/>
          </a:solidFill>
          <a:latin typeface="+mn-lt"/>
          <a:ea typeface="+mn-ea"/>
          <a:cs typeface="+mn-cs"/>
        </a:defRPr>
      </a:lvl4pPr>
      <a:lvl5pPr marL="1828178" algn="l" defTabSz="914088" rtl="0" eaLnBrk="1" latinLnBrk="0" hangingPunct="1">
        <a:defRPr sz="1800" kern="1200">
          <a:solidFill>
            <a:schemeClr val="tx1"/>
          </a:solidFill>
          <a:latin typeface="+mn-lt"/>
          <a:ea typeface="+mn-ea"/>
          <a:cs typeface="+mn-cs"/>
        </a:defRPr>
      </a:lvl5pPr>
      <a:lvl6pPr marL="2285222" algn="l" defTabSz="914088" rtl="0" eaLnBrk="1" latinLnBrk="0" hangingPunct="1">
        <a:defRPr sz="1800" kern="1200">
          <a:solidFill>
            <a:schemeClr val="tx1"/>
          </a:solidFill>
          <a:latin typeface="+mn-lt"/>
          <a:ea typeface="+mn-ea"/>
          <a:cs typeface="+mn-cs"/>
        </a:defRPr>
      </a:lvl6pPr>
      <a:lvl7pPr marL="2742267" algn="l" defTabSz="914088" rtl="0" eaLnBrk="1" latinLnBrk="0" hangingPunct="1">
        <a:defRPr sz="1800" kern="1200">
          <a:solidFill>
            <a:schemeClr val="tx1"/>
          </a:solidFill>
          <a:latin typeface="+mn-lt"/>
          <a:ea typeface="+mn-ea"/>
          <a:cs typeface="+mn-cs"/>
        </a:defRPr>
      </a:lvl7pPr>
      <a:lvl8pPr marL="3199311" algn="l" defTabSz="914088" rtl="0" eaLnBrk="1" latinLnBrk="0" hangingPunct="1">
        <a:defRPr sz="1800" kern="1200">
          <a:solidFill>
            <a:schemeClr val="tx1"/>
          </a:solidFill>
          <a:latin typeface="+mn-lt"/>
          <a:ea typeface="+mn-ea"/>
          <a:cs typeface="+mn-cs"/>
        </a:defRPr>
      </a:lvl8pPr>
      <a:lvl9pPr marL="3656358" algn="l" defTabSz="91408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microsoft.com/en-us/download/details.aspx?id=34595"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aka.ms/MVA-Voucher"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r>
              <a:rPr lang="en-US" dirty="0"/>
              <a:t>Jeffrey Snover | </a:t>
            </a:r>
            <a:r>
              <a:rPr lang="en-US" dirty="0" smtClean="0"/>
              <a:t>Distinguished Engineer</a:t>
            </a:r>
            <a:r>
              <a:rPr lang="en-US" dirty="0"/>
              <a:t> &amp; Lead </a:t>
            </a:r>
            <a:r>
              <a:rPr lang="en-US" dirty="0" smtClean="0"/>
              <a:t>Architect</a:t>
            </a:r>
          </a:p>
          <a:p>
            <a:r>
              <a:rPr lang="en-US" dirty="0"/>
              <a:t>Jason Helmick | Senior Technologist, Concentrated </a:t>
            </a:r>
            <a:r>
              <a:rPr lang="en-US" dirty="0" smtClean="0"/>
              <a:t>Technology</a:t>
            </a:r>
            <a:endParaRPr lang="en-US" dirty="0"/>
          </a:p>
        </p:txBody>
      </p:sp>
      <p:sp>
        <p:nvSpPr>
          <p:cNvPr id="2" name="Title 1"/>
          <p:cNvSpPr>
            <a:spLocks noGrp="1"/>
          </p:cNvSpPr>
          <p:nvPr>
            <p:ph type="ctrTitle"/>
          </p:nvPr>
        </p:nvSpPr>
        <p:spPr/>
        <p:txBody>
          <a:bodyPr/>
          <a:lstStyle/>
          <a:p>
            <a:r>
              <a:rPr lang="en-US" sz="4000" dirty="0" smtClean="0"/>
              <a:t>Getting Started with </a:t>
            </a:r>
            <a:r>
              <a:rPr lang="en-US" sz="4000" smtClean="0"/>
              <a:t>PowerShell </a:t>
            </a:r>
            <a:br>
              <a:rPr lang="en-US" sz="4000" smtClean="0"/>
            </a:br>
            <a:r>
              <a:rPr lang="en-US" sz="4000" smtClean="0"/>
              <a:t>Jump Start</a:t>
            </a:r>
            <a:endParaRPr lang="en-US" sz="4000" dirty="0"/>
          </a:p>
        </p:txBody>
      </p:sp>
    </p:spTree>
    <p:extLst>
      <p:ext uri="{BB962C8B-B14F-4D97-AF65-F5344CB8AC3E}">
        <p14:creationId xmlns:p14="http://schemas.microsoft.com/office/powerpoint/2010/main" val="16657330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Installing PowerShell – Windows Management Framework</a:t>
            </a:r>
            <a:br>
              <a:rPr lang="en-GB" dirty="0"/>
            </a:br>
            <a:endParaRPr lang="en-US" dirty="0"/>
          </a:p>
        </p:txBody>
      </p:sp>
      <p:sp>
        <p:nvSpPr>
          <p:cNvPr id="3" name="Content Placeholder 2"/>
          <p:cNvSpPr>
            <a:spLocks noGrp="1"/>
          </p:cNvSpPr>
          <p:nvPr>
            <p:ph sz="quarter" idx="10"/>
          </p:nvPr>
        </p:nvSpPr>
        <p:spPr>
          <a:xfrm>
            <a:off x="405597" y="1767695"/>
            <a:ext cx="11525250" cy="4726945"/>
          </a:xfrm>
        </p:spPr>
        <p:txBody>
          <a:bodyPr/>
          <a:lstStyle/>
          <a:p>
            <a:r>
              <a:rPr lang="en-US" dirty="0"/>
              <a:t>PowerShell V3 – Windows 8 and Server </a:t>
            </a:r>
            <a:r>
              <a:rPr lang="en-US" dirty="0" smtClean="0"/>
              <a:t>2012</a:t>
            </a:r>
          </a:p>
          <a:p>
            <a:r>
              <a:rPr lang="en-US" dirty="0" smtClean="0"/>
              <a:t>PowerShell V2 – Windows 7 and Server 2008</a:t>
            </a:r>
          </a:p>
          <a:p>
            <a:r>
              <a:rPr lang="en-US" dirty="0" smtClean="0"/>
              <a:t>Download the Windows Management Framework 3.0 at</a:t>
            </a:r>
          </a:p>
          <a:p>
            <a:r>
              <a:rPr lang="en-US" dirty="0">
                <a:hlinkClick r:id="rId2"/>
              </a:rPr>
              <a:t>http://www.microsoft.com/en-us/download/details.aspx?id=</a:t>
            </a:r>
            <a:r>
              <a:rPr lang="en-US" dirty="0" smtClean="0">
                <a:hlinkClick r:id="rId2"/>
              </a:rPr>
              <a:t>34595</a:t>
            </a:r>
            <a:endParaRPr lang="en-US" dirty="0" smtClean="0"/>
          </a:p>
          <a:p>
            <a:r>
              <a:rPr lang="en-US" dirty="0" smtClean="0"/>
              <a:t>Windows XP and Server 2003 can run V2</a:t>
            </a:r>
            <a:endParaRPr lang="en-US" dirty="0"/>
          </a:p>
        </p:txBody>
      </p:sp>
    </p:spTree>
    <p:extLst>
      <p:ext uri="{BB962C8B-B14F-4D97-AF65-F5344CB8AC3E}">
        <p14:creationId xmlns:p14="http://schemas.microsoft.com/office/powerpoint/2010/main" val="4190126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win8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0259" y="3514811"/>
            <a:ext cx="4043151" cy="3107052"/>
          </a:xfrm>
          <a:prstGeom prst="rect">
            <a:avLst/>
          </a:prstGeom>
        </p:spPr>
      </p:pic>
      <p:sp>
        <p:nvSpPr>
          <p:cNvPr id="2" name="Title 1"/>
          <p:cNvSpPr>
            <a:spLocks noGrp="1"/>
          </p:cNvSpPr>
          <p:nvPr>
            <p:ph type="title"/>
          </p:nvPr>
        </p:nvSpPr>
        <p:spPr/>
        <p:txBody>
          <a:bodyPr>
            <a:normAutofit fontScale="90000"/>
          </a:bodyPr>
          <a:lstStyle/>
          <a:p>
            <a:r>
              <a:rPr lang="en-GB" dirty="0"/>
              <a:t>Launching PowerShell for the </a:t>
            </a:r>
            <a:r>
              <a:rPr lang="en-GB" dirty="0" smtClean="0"/>
              <a:t>Administrator</a:t>
            </a:r>
            <a:r>
              <a:rPr lang="en-GB" dirty="0"/>
              <a:t/>
            </a:r>
            <a:br>
              <a:rPr lang="en-GB" dirty="0"/>
            </a:br>
            <a:endParaRPr lang="en-US" dirty="0"/>
          </a:p>
        </p:txBody>
      </p:sp>
      <p:grpSp>
        <p:nvGrpSpPr>
          <p:cNvPr id="4" name="Group 3"/>
          <p:cNvGrpSpPr>
            <a:grpSpLocks/>
          </p:cNvGrpSpPr>
          <p:nvPr/>
        </p:nvGrpSpPr>
        <p:grpSpPr bwMode="auto">
          <a:xfrm>
            <a:off x="7961111" y="1951010"/>
            <a:ext cx="3939590" cy="4425784"/>
            <a:chOff x="0" y="0"/>
            <a:chExt cx="5520" cy="6392"/>
          </a:xfrm>
        </p:grpSpPr>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l="4709" t="2100" r="4776" b="6200"/>
            <a:stretch>
              <a:fillRect/>
            </a:stretch>
          </p:blipFill>
          <p:spPr bwMode="auto">
            <a:xfrm>
              <a:off x="128" y="96"/>
              <a:ext cx="5264" cy="60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6"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520" cy="63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grpSp>
      <p:pic>
        <p:nvPicPr>
          <p:cNvPr id="8" name="Picture 7" descr="Win8.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579" y="1057993"/>
            <a:ext cx="10408203" cy="2396625"/>
          </a:xfrm>
          <a:prstGeom prst="rect">
            <a:avLst/>
          </a:prstGeom>
        </p:spPr>
      </p:pic>
    </p:spTree>
    <p:extLst>
      <p:ext uri="{BB962C8B-B14F-4D97-AF65-F5344CB8AC3E}">
        <p14:creationId xmlns:p14="http://schemas.microsoft.com/office/powerpoint/2010/main" val="3761000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Customize the s</a:t>
            </a:r>
            <a:r>
              <a:rPr lang="en-GB" dirty="0" smtClean="0"/>
              <a:t>hell </a:t>
            </a:r>
            <a:r>
              <a:rPr lang="en-GB" dirty="0"/>
              <a:t>for comfort</a:t>
            </a:r>
            <a:br>
              <a:rPr lang="en-GB" dirty="0"/>
            </a:b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883" y="1379023"/>
            <a:ext cx="3583798" cy="4068095"/>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0795" y="1359986"/>
            <a:ext cx="3606098" cy="4093926"/>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4446" y="1353745"/>
            <a:ext cx="3581520" cy="4064462"/>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1344968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Getting familiar with the shell</a:t>
            </a:r>
            <a:br>
              <a:rPr lang="en-GB" dirty="0"/>
            </a:br>
            <a:endParaRPr lang="en-US" dirty="0"/>
          </a:p>
        </p:txBody>
      </p:sp>
      <p:sp>
        <p:nvSpPr>
          <p:cNvPr id="3" name="Content Placeholder 2"/>
          <p:cNvSpPr>
            <a:spLocks noGrp="1"/>
          </p:cNvSpPr>
          <p:nvPr>
            <p:ph sz="quarter" idx="10"/>
          </p:nvPr>
        </p:nvSpPr>
        <p:spPr>
          <a:xfrm>
            <a:off x="379413" y="1011722"/>
            <a:ext cx="6349916" cy="5731705"/>
          </a:xfrm>
        </p:spPr>
        <p:txBody>
          <a:bodyPr/>
          <a:lstStyle/>
          <a:p>
            <a:r>
              <a:rPr lang="en-US" dirty="0" smtClean="0"/>
              <a:t>Cmdlets : Verb – Noun</a:t>
            </a:r>
          </a:p>
          <a:p>
            <a:r>
              <a:rPr lang="en-US" dirty="0" smtClean="0"/>
              <a:t>Native commands work!</a:t>
            </a:r>
          </a:p>
          <a:p>
            <a:r>
              <a:rPr lang="en-US" dirty="0" smtClean="0"/>
              <a:t>Examples – Ping, </a:t>
            </a:r>
            <a:r>
              <a:rPr lang="en-US" dirty="0" err="1" smtClean="0"/>
              <a:t>IPConfig</a:t>
            </a:r>
            <a:r>
              <a:rPr lang="en-US" dirty="0" smtClean="0"/>
              <a:t>, </a:t>
            </a:r>
            <a:r>
              <a:rPr lang="en-US" dirty="0" err="1" smtClean="0"/>
              <a:t>calc</a:t>
            </a:r>
            <a:r>
              <a:rPr lang="en-US" dirty="0" smtClean="0"/>
              <a:t>, notepad, </a:t>
            </a:r>
            <a:r>
              <a:rPr lang="en-US" dirty="0" err="1" smtClean="0"/>
              <a:t>mspaint</a:t>
            </a:r>
            <a:endParaRPr lang="en-US" dirty="0" smtClean="0"/>
          </a:p>
          <a:p>
            <a:r>
              <a:rPr lang="en-US" dirty="0" err="1"/>
              <a:t>cls</a:t>
            </a:r>
            <a:r>
              <a:rPr lang="en-US" dirty="0"/>
              <a:t> - Clear-Host</a:t>
            </a:r>
          </a:p>
          <a:p>
            <a:r>
              <a:rPr lang="en-US" dirty="0"/>
              <a:t>cd - Set-Location</a:t>
            </a:r>
          </a:p>
          <a:p>
            <a:r>
              <a:rPr lang="en-US" dirty="0" err="1"/>
              <a:t>dir</a:t>
            </a:r>
            <a:r>
              <a:rPr lang="en-US" dirty="0"/>
              <a:t>, </a:t>
            </a:r>
            <a:r>
              <a:rPr lang="en-US" dirty="0" err="1"/>
              <a:t>ls</a:t>
            </a:r>
            <a:r>
              <a:rPr lang="en-US" dirty="0"/>
              <a:t> - Get-</a:t>
            </a:r>
            <a:r>
              <a:rPr lang="en-US" dirty="0" err="1"/>
              <a:t>Childitem</a:t>
            </a:r>
            <a:endParaRPr lang="en-US" dirty="0"/>
          </a:p>
          <a:p>
            <a:r>
              <a:rPr lang="en-US" dirty="0"/>
              <a:t>type, cat - Get-Content</a:t>
            </a:r>
          </a:p>
          <a:p>
            <a:r>
              <a:rPr lang="en-US" dirty="0"/>
              <a:t>Copy, </a:t>
            </a:r>
            <a:r>
              <a:rPr lang="en-US" dirty="0" err="1"/>
              <a:t>cp</a:t>
            </a:r>
            <a:r>
              <a:rPr lang="en-US" dirty="0"/>
              <a:t> - Copy-item</a:t>
            </a:r>
          </a:p>
        </p:txBody>
      </p:sp>
      <p:grpSp>
        <p:nvGrpSpPr>
          <p:cNvPr id="4" name="Group 3"/>
          <p:cNvGrpSpPr>
            <a:grpSpLocks/>
          </p:cNvGrpSpPr>
          <p:nvPr/>
        </p:nvGrpSpPr>
        <p:grpSpPr bwMode="auto">
          <a:xfrm>
            <a:off x="7012292" y="838018"/>
            <a:ext cx="4744396" cy="5919111"/>
            <a:chOff x="0" y="0"/>
            <a:chExt cx="5136" cy="5824"/>
          </a:xfrm>
        </p:grpSpPr>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l="270" r="1433" b="17316"/>
            <a:stretch>
              <a:fillRect/>
            </a:stretch>
          </p:blipFill>
          <p:spPr bwMode="auto">
            <a:xfrm>
              <a:off x="128" y="107"/>
              <a:ext cx="4880" cy="54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6" name="Picture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36" cy="58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grpSp>
    </p:spTree>
    <p:extLst>
      <p:ext uri="{BB962C8B-B14F-4D97-AF65-F5344CB8AC3E}">
        <p14:creationId xmlns:p14="http://schemas.microsoft.com/office/powerpoint/2010/main" val="3408114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or comments?</a:t>
            </a:r>
            <a:endParaRPr lang="en-US" dirty="0"/>
          </a:p>
        </p:txBody>
      </p:sp>
      <p:pic>
        <p:nvPicPr>
          <p:cNvPr id="4" name="Picture 3" descr="HelpSli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78" y="1854220"/>
            <a:ext cx="11350834" cy="2618352"/>
          </a:xfrm>
          <a:prstGeom prst="rect">
            <a:avLst/>
          </a:prstGeom>
        </p:spPr>
      </p:pic>
    </p:spTree>
    <p:extLst>
      <p:ext uri="{BB962C8B-B14F-4D97-AF65-F5344CB8AC3E}">
        <p14:creationId xmlns:p14="http://schemas.microsoft.com/office/powerpoint/2010/main" val="30253325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99571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Meet Jeffrey Snover | </a:t>
            </a:r>
            <a:r>
              <a:rPr lang="en-US" dirty="0"/>
              <a:t>‏@</a:t>
            </a:r>
            <a:r>
              <a:rPr lang="en-US" dirty="0" err="1" smtClean="0"/>
              <a:t>jsnover</a:t>
            </a:r>
            <a:r>
              <a:rPr lang="en-US" dirty="0" smtClean="0"/>
              <a:t> </a:t>
            </a:r>
            <a:endParaRPr lang="en-US" dirty="0"/>
          </a:p>
        </p:txBody>
      </p:sp>
      <p:sp>
        <p:nvSpPr>
          <p:cNvPr id="7" name="Content Placeholder 6"/>
          <p:cNvSpPr>
            <a:spLocks noGrp="1"/>
          </p:cNvSpPr>
          <p:nvPr>
            <p:ph idx="10"/>
          </p:nvPr>
        </p:nvSpPr>
        <p:spPr>
          <a:xfrm>
            <a:off x="379413" y="1221227"/>
            <a:ext cx="11525250" cy="5260975"/>
          </a:xfrm>
        </p:spPr>
        <p:txBody>
          <a:bodyPr/>
          <a:lstStyle/>
          <a:p>
            <a:r>
              <a:rPr lang="en-US" dirty="0" smtClean="0"/>
              <a:t>Distinguished </a:t>
            </a:r>
            <a:r>
              <a:rPr lang="en-US" dirty="0"/>
              <a:t>Engineer </a:t>
            </a:r>
            <a:r>
              <a:rPr lang="en-US" dirty="0" smtClean="0"/>
              <a:t>&amp; Lead </a:t>
            </a:r>
            <a:r>
              <a:rPr lang="en-US" dirty="0"/>
              <a:t>Architect for </a:t>
            </a:r>
            <a:r>
              <a:rPr lang="en-US" dirty="0" smtClean="0"/>
              <a:t/>
            </a:r>
            <a:br>
              <a:rPr lang="en-US" dirty="0" smtClean="0"/>
            </a:br>
            <a:r>
              <a:rPr lang="en-US" dirty="0" smtClean="0"/>
              <a:t>Windows </a:t>
            </a:r>
            <a:r>
              <a:rPr lang="en-US" dirty="0"/>
              <a:t>Server &amp; System Center </a:t>
            </a:r>
            <a:r>
              <a:rPr lang="en-US" dirty="0" smtClean="0"/>
              <a:t>Division</a:t>
            </a:r>
          </a:p>
          <a:p>
            <a:pPr lvl="1"/>
            <a:r>
              <a:rPr lang="en-US" dirty="0" smtClean="0"/>
              <a:t>Inventor </a:t>
            </a:r>
            <a:r>
              <a:rPr lang="en-US" dirty="0"/>
              <a:t>of Windows </a:t>
            </a:r>
            <a:r>
              <a:rPr lang="en-US" dirty="0" smtClean="0"/>
              <a:t>PowerShell</a:t>
            </a:r>
          </a:p>
          <a:p>
            <a:pPr lvl="1"/>
            <a:r>
              <a:rPr lang="en-US" dirty="0" smtClean="0"/>
              <a:t>Responsible </a:t>
            </a:r>
            <a:r>
              <a:rPr lang="en-US" dirty="0"/>
              <a:t>for setting </a:t>
            </a:r>
            <a:r>
              <a:rPr lang="en-US" dirty="0" smtClean="0"/>
              <a:t>long </a:t>
            </a:r>
            <a:r>
              <a:rPr lang="en-US" dirty="0"/>
              <a:t>term technical vision for these products and running the technology planning for the </a:t>
            </a:r>
            <a:r>
              <a:rPr lang="en-US" dirty="0" smtClean="0"/>
              <a:t>releases</a:t>
            </a:r>
          </a:p>
          <a:p>
            <a:r>
              <a:rPr lang="en-US" dirty="0" smtClean="0"/>
              <a:t>Over </a:t>
            </a:r>
            <a:r>
              <a:rPr lang="en-US" dirty="0"/>
              <a:t>30 years of industry experience </a:t>
            </a:r>
            <a:endParaRPr lang="en-US" dirty="0" smtClean="0"/>
          </a:p>
          <a:p>
            <a:pPr lvl="1"/>
            <a:r>
              <a:rPr lang="en-US" dirty="0" smtClean="0"/>
              <a:t>Microsoft, Tivoli, </a:t>
            </a:r>
            <a:r>
              <a:rPr lang="en-US" dirty="0" err="1" smtClean="0"/>
              <a:t>NetView</a:t>
            </a:r>
            <a:r>
              <a:rPr lang="en-US" dirty="0"/>
              <a:t>, </a:t>
            </a:r>
            <a:r>
              <a:rPr lang="en-US" dirty="0" smtClean="0"/>
              <a:t>DEC</a:t>
            </a:r>
          </a:p>
          <a:p>
            <a:pPr lvl="1"/>
            <a:r>
              <a:rPr lang="en-US" dirty="0" smtClean="0"/>
              <a:t>Held 8 </a:t>
            </a:r>
            <a:r>
              <a:rPr lang="en-US" dirty="0"/>
              <a:t>patents prior to joining Microsoft, and has registered 30 </a:t>
            </a:r>
            <a:r>
              <a:rPr lang="en-US" dirty="0" smtClean="0"/>
              <a:t>since</a:t>
            </a:r>
            <a:r>
              <a:rPr lang="en-US" dirty="0"/>
              <a:t>. </a:t>
            </a:r>
            <a:endParaRPr lang="en-US" dirty="0" smtClean="0"/>
          </a:p>
          <a:p>
            <a:pPr lvl="1"/>
            <a:r>
              <a:rPr lang="en-US" dirty="0" smtClean="0"/>
              <a:t>Frequent </a:t>
            </a:r>
            <a:r>
              <a:rPr lang="en-US" dirty="0"/>
              <a:t>speaker at industry and research conferences on a variety of management and language topics</a:t>
            </a:r>
            <a:endParaRPr lang="en-US" dirty="0" smtClean="0"/>
          </a:p>
        </p:txBody>
      </p:sp>
      <p:pic>
        <p:nvPicPr>
          <p:cNvPr id="5" name="Picture 4" descr="C:\Users\stellas\AppData\Local\Microsoft\Windows\Temporary Internet Files\Content.Outlook\N593NAYC\Jeffrey_DE_Small_Headshot.jpg"/>
          <p:cNvPicPr/>
          <p:nvPr/>
        </p:nvPicPr>
        <p:blipFill rotWithShape="1">
          <a:blip r:embed="rId3">
            <a:extLst>
              <a:ext uri="{28A0092B-C50C-407E-A947-70E740481C1C}">
                <a14:useLocalDpi xmlns:a14="http://schemas.microsoft.com/office/drawing/2010/main" val="0"/>
              </a:ext>
            </a:extLst>
          </a:blip>
          <a:srcRect t="8196" b="28895"/>
          <a:stretch/>
        </p:blipFill>
        <p:spPr bwMode="auto">
          <a:xfrm>
            <a:off x="9658345" y="202030"/>
            <a:ext cx="2348632" cy="2259281"/>
          </a:xfrm>
          <a:prstGeom prst="rect">
            <a:avLst/>
          </a:prstGeom>
          <a:noFill/>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38450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Meet Jason Helmick | </a:t>
            </a:r>
            <a:r>
              <a:rPr lang="en-US" dirty="0"/>
              <a:t>‏@</a:t>
            </a:r>
            <a:r>
              <a:rPr lang="en-US" dirty="0" err="1" smtClean="0"/>
              <a:t>theJasonHelmick</a:t>
            </a:r>
            <a:endParaRPr lang="en-US" dirty="0"/>
          </a:p>
        </p:txBody>
      </p:sp>
      <p:sp>
        <p:nvSpPr>
          <p:cNvPr id="7" name="Content Placeholder 6"/>
          <p:cNvSpPr>
            <a:spLocks noGrp="1"/>
          </p:cNvSpPr>
          <p:nvPr>
            <p:ph idx="10"/>
          </p:nvPr>
        </p:nvSpPr>
        <p:spPr>
          <a:xfrm>
            <a:off x="261583" y="1548577"/>
            <a:ext cx="11525250" cy="5116285"/>
          </a:xfrm>
        </p:spPr>
        <p:txBody>
          <a:bodyPr/>
          <a:lstStyle/>
          <a:p>
            <a:r>
              <a:rPr lang="en-US" dirty="0"/>
              <a:t>Senior </a:t>
            </a:r>
            <a:r>
              <a:rPr lang="en-US" dirty="0" smtClean="0"/>
              <a:t>Technologist, Concentrated Technology</a:t>
            </a:r>
          </a:p>
          <a:p>
            <a:pPr lvl="1"/>
            <a:r>
              <a:rPr lang="en-US" dirty="0" smtClean="0"/>
              <a:t>Board member and CFO – </a:t>
            </a:r>
            <a:r>
              <a:rPr lang="en-US" dirty="0" err="1" smtClean="0"/>
              <a:t>PowerShell.Org</a:t>
            </a:r>
            <a:endParaRPr lang="en-US" dirty="0" smtClean="0"/>
          </a:p>
          <a:p>
            <a:pPr lvl="1"/>
            <a:r>
              <a:rPr lang="en-US" dirty="0" smtClean="0"/>
              <a:t>Author “Learn Windows IIS  in a Month of Lunches”</a:t>
            </a:r>
          </a:p>
          <a:p>
            <a:pPr lvl="1"/>
            <a:r>
              <a:rPr lang="en-US" dirty="0" smtClean="0"/>
              <a:t>Contributing author “PowerShell Deep Dives”</a:t>
            </a:r>
          </a:p>
          <a:p>
            <a:r>
              <a:rPr lang="en-US" dirty="0" smtClean="0"/>
              <a:t>25 year IT veteran</a:t>
            </a:r>
          </a:p>
          <a:p>
            <a:pPr lvl="1"/>
            <a:r>
              <a:rPr lang="en-US" dirty="0" smtClean="0"/>
              <a:t> Speaker at a variety of industry conferences</a:t>
            </a:r>
          </a:p>
          <a:p>
            <a:pPr lvl="1"/>
            <a:r>
              <a:rPr lang="en-US" dirty="0"/>
              <a:t> </a:t>
            </a:r>
            <a:r>
              <a:rPr lang="en-US" dirty="0" smtClean="0"/>
              <a:t>Teaches PowerShell for the IT pro to maximize management and automation</a:t>
            </a:r>
          </a:p>
          <a:p>
            <a:pPr lvl="1"/>
            <a:r>
              <a:rPr lang="en-US" dirty="0"/>
              <a:t> </a:t>
            </a:r>
            <a:r>
              <a:rPr lang="en-US" dirty="0" smtClean="0"/>
              <a:t>Frequent contributor to TechNet Magazine and other industry publications</a:t>
            </a:r>
            <a:endParaRPr lang="en-US" dirty="0"/>
          </a:p>
        </p:txBody>
      </p:sp>
      <p:pic>
        <p:nvPicPr>
          <p:cNvPr id="4" name="Picture 3" descr="Jason-Helmick.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2697" y="851113"/>
            <a:ext cx="2038728" cy="2441320"/>
          </a:xfrm>
          <a:prstGeom prst="rect">
            <a:avLst/>
          </a:prstGeom>
        </p:spPr>
      </p:pic>
    </p:spTree>
    <p:extLst>
      <p:ext uri="{BB962C8B-B14F-4D97-AF65-F5344CB8AC3E}">
        <p14:creationId xmlns:p14="http://schemas.microsoft.com/office/powerpoint/2010/main" val="2643886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Course Topics</a:t>
            </a:r>
            <a:endParaRPr lang="en-US" dirty="0"/>
          </a:p>
        </p:txBody>
      </p:sp>
      <p:grpSp>
        <p:nvGrpSpPr>
          <p:cNvPr id="8" name="Group 7"/>
          <p:cNvGrpSpPr/>
          <p:nvPr/>
        </p:nvGrpSpPr>
        <p:grpSpPr>
          <a:xfrm>
            <a:off x="10058403" y="6159141"/>
            <a:ext cx="1989103" cy="572303"/>
            <a:chOff x="209826" y="188373"/>
            <a:chExt cx="2281581" cy="656454"/>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graphicFrame>
        <p:nvGraphicFramePr>
          <p:cNvPr id="4" name="Content Placeholder 3"/>
          <p:cNvGraphicFramePr>
            <a:graphicFrameLocks noGrp="1"/>
          </p:cNvGraphicFramePr>
          <p:nvPr>
            <p:ph sz="quarter" idx="10"/>
            <p:extLst>
              <p:ext uri="{D42A27DB-BD31-4B8C-83A1-F6EECF244321}">
                <p14:modId xmlns:p14="http://schemas.microsoft.com/office/powerpoint/2010/main" val="3727615897"/>
              </p:ext>
            </p:extLst>
          </p:nvPr>
        </p:nvGraphicFramePr>
        <p:xfrm>
          <a:off x="379413" y="1417636"/>
          <a:ext cx="11525250" cy="4605792"/>
        </p:xfrm>
        <a:graphic>
          <a:graphicData uri="http://schemas.openxmlformats.org/drawingml/2006/table">
            <a:tbl>
              <a:tblPr firstRow="1" bandRow="1">
                <a:tableStyleId>{5C22544A-7EE6-4342-B048-85BDC9FD1C3A}</a:tableStyleId>
              </a:tblPr>
              <a:tblGrid>
                <a:gridCol w="5762625"/>
                <a:gridCol w="5762625"/>
              </a:tblGrid>
              <a:tr h="767632">
                <a:tc gridSpan="2">
                  <a:txBody>
                    <a:bodyPr/>
                    <a:lstStyle/>
                    <a:p>
                      <a:r>
                        <a:rPr lang="en-US" sz="3600" dirty="0" smtClean="0">
                          <a:latin typeface="Segoe UI Light" panose="020B0502040204020203" pitchFamily="34" charset="0"/>
                          <a:cs typeface="Segoe UI Light" panose="020B0502040204020203" pitchFamily="34" charset="0"/>
                        </a:rPr>
                        <a:t>Getting Started with PowerShell</a:t>
                      </a:r>
                      <a:endParaRPr lang="en-US" sz="3600" dirty="0">
                        <a:latin typeface="Segoe UI Light" panose="020B0502040204020203" pitchFamily="34" charset="0"/>
                        <a:cs typeface="Segoe UI Light" panose="020B0502040204020203" pitchFamily="34" charset="0"/>
                      </a:endParaRPr>
                    </a:p>
                  </a:txBody>
                  <a:tcPr anchor="ctr"/>
                </a:tc>
                <a:tc hMerge="1">
                  <a:txBody>
                    <a:bodyPr/>
                    <a:lstStyle/>
                    <a:p>
                      <a:endParaRPr lang="en-US" dirty="0"/>
                    </a:p>
                  </a:txBody>
                  <a:tcPr/>
                </a:tc>
              </a:tr>
              <a:tr h="767632">
                <a:tc>
                  <a:txBody>
                    <a:bodyPr/>
                    <a:lstStyle/>
                    <a:p>
                      <a:r>
                        <a:rPr lang="en-US" sz="2400" dirty="0" smtClean="0">
                          <a:latin typeface="Segoe UI Light" panose="020B0502040204020203" pitchFamily="34" charset="0"/>
                          <a:cs typeface="Segoe UI Light" panose="020B0502040204020203" pitchFamily="34" charset="0"/>
                        </a:rPr>
                        <a:t>01 |  Don’t fear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06 |  The pipeline</a:t>
                      </a:r>
                      <a:r>
                        <a:rPr lang="en-US" sz="2400" baseline="0" dirty="0" smtClean="0">
                          <a:latin typeface="Segoe UI Light" panose="020B0502040204020203" pitchFamily="34" charset="0"/>
                          <a:cs typeface="Segoe UI Light" panose="020B0502040204020203" pitchFamily="34" charset="0"/>
                        </a:rPr>
                        <a:t> : Deeper</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02 |  The Help system</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07 |  The Power in the</a:t>
                      </a:r>
                      <a:r>
                        <a:rPr lang="en-US" sz="2400" baseline="0" dirty="0" smtClean="0">
                          <a:latin typeface="Segoe UI Light" panose="020B0502040204020203" pitchFamily="34" charset="0"/>
                          <a:cs typeface="Segoe UI Light" panose="020B0502040204020203" pitchFamily="34" charset="0"/>
                        </a:rPr>
                        <a:t> Shell</a:t>
                      </a:r>
                      <a:r>
                        <a:rPr lang="en-US" sz="2400" dirty="0" smtClean="0">
                          <a:latin typeface="Segoe UI Light" panose="020B0502040204020203" pitchFamily="34" charset="0"/>
                          <a:cs typeface="Segoe UI Light" panose="020B0502040204020203" pitchFamily="34" charset="0"/>
                        </a:rPr>
                        <a:t>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pPr marL="0" marR="0" indent="0" algn="l" defTabSz="914088" rtl="0" eaLnBrk="1" fontAlgn="auto" latinLnBrk="0" hangingPunct="1">
                        <a:lnSpc>
                          <a:spcPct val="100000"/>
                        </a:lnSpc>
                        <a:spcBef>
                          <a:spcPts val="0"/>
                        </a:spcBef>
                        <a:spcAft>
                          <a:spcPts val="0"/>
                        </a:spcAft>
                        <a:buClrTx/>
                        <a:buSzTx/>
                        <a:buFontTx/>
                        <a:buNone/>
                        <a:tabLst/>
                        <a:defRPr/>
                      </a:pPr>
                      <a:r>
                        <a:rPr lang="en-US" sz="2400" dirty="0" smtClean="0">
                          <a:latin typeface="Segoe UI Light" panose="020B0502040204020203" pitchFamily="34" charset="0"/>
                          <a:cs typeface="Segoe UI Light" panose="020B0502040204020203" pitchFamily="34" charset="0"/>
                        </a:rPr>
                        <a:t>03</a:t>
                      </a:r>
                      <a:r>
                        <a:rPr lang="en-US" sz="2400" baseline="0" dirty="0" smtClean="0">
                          <a:latin typeface="Segoe UI Light" panose="020B0502040204020203" pitchFamily="34" charset="0"/>
                          <a:cs typeface="Segoe UI Light" panose="020B0502040204020203" pitchFamily="34" charset="0"/>
                        </a:rPr>
                        <a:t> |  The pipeline : Getting connected</a:t>
                      </a:r>
                      <a:endParaRPr lang="en-US" sz="2400" dirty="0" smtClean="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08 |  Getting prepared for automation</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04 |  Extending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09 |  Automation</a:t>
                      </a:r>
                      <a:r>
                        <a:rPr lang="en-US" sz="2400" baseline="0" dirty="0" smtClean="0">
                          <a:latin typeface="Segoe UI Light" panose="020B0502040204020203" pitchFamily="34" charset="0"/>
                          <a:cs typeface="Segoe UI Light" panose="020B0502040204020203" pitchFamily="34" charset="0"/>
                        </a:rPr>
                        <a:t> in scale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05</a:t>
                      </a:r>
                      <a:r>
                        <a:rPr lang="en-US" sz="2400" baseline="0" dirty="0" smtClean="0">
                          <a:latin typeface="Segoe UI Light" panose="020B0502040204020203" pitchFamily="34" charset="0"/>
                          <a:cs typeface="Segoe UI Light" panose="020B0502040204020203" pitchFamily="34" charset="0"/>
                        </a:rPr>
                        <a:t> |  Objects for the Admin</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10 |  Introducing scripting and </a:t>
                      </a:r>
                      <a:r>
                        <a:rPr lang="en-US" sz="2400" dirty="0" err="1" smtClean="0">
                          <a:latin typeface="Segoe UI Light" panose="020B0502040204020203" pitchFamily="34" charset="0"/>
                          <a:cs typeface="Segoe UI Light" panose="020B0502040204020203" pitchFamily="34" charset="0"/>
                        </a:rPr>
                        <a:t>toolmaking</a:t>
                      </a:r>
                      <a:endParaRPr lang="en-US" sz="2400" dirty="0">
                        <a:latin typeface="Segoe UI Light" panose="020B0502040204020203" pitchFamily="34" charset="0"/>
                        <a:cs typeface="Segoe UI Light" panose="020B0502040204020203" pitchFamily="34" charset="0"/>
                      </a:endParaRPr>
                    </a:p>
                  </a:txBody>
                  <a:tcPr anchor="ctr"/>
                </a:tc>
              </a:tr>
            </a:tbl>
          </a:graphicData>
        </a:graphic>
      </p:graphicFrame>
      <p:sp>
        <p:nvSpPr>
          <p:cNvPr id="3" name="Rectangle 2"/>
          <p:cNvSpPr/>
          <p:nvPr/>
        </p:nvSpPr>
        <p:spPr>
          <a:xfrm>
            <a:off x="379514" y="2175933"/>
            <a:ext cx="5792686" cy="821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8564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mtClean="0"/>
              <a:t>Setting Expectations</a:t>
            </a:r>
            <a:endParaRPr lang="en-US" dirty="0"/>
          </a:p>
        </p:txBody>
      </p:sp>
      <p:sp>
        <p:nvSpPr>
          <p:cNvPr id="3" name="Content Placeholder 2"/>
          <p:cNvSpPr>
            <a:spLocks noGrp="1"/>
          </p:cNvSpPr>
          <p:nvPr>
            <p:ph sz="quarter" idx="10"/>
          </p:nvPr>
        </p:nvSpPr>
        <p:spPr/>
        <p:txBody>
          <a:bodyPr/>
          <a:lstStyle/>
          <a:p>
            <a:r>
              <a:rPr lang="en-US" dirty="0" smtClean="0"/>
              <a:t>Target Audience</a:t>
            </a:r>
          </a:p>
          <a:p>
            <a:pPr lvl="1"/>
            <a:r>
              <a:rPr lang="en-US" dirty="0" smtClean="0"/>
              <a:t>Tailored for the IT pro that needs to improve management and automation</a:t>
            </a:r>
          </a:p>
          <a:p>
            <a:pPr lvl="1"/>
            <a:r>
              <a:rPr lang="en-US" dirty="0" smtClean="0"/>
              <a:t>Fast paced for the real world</a:t>
            </a:r>
          </a:p>
          <a:p>
            <a:r>
              <a:rPr lang="en-US" dirty="0" smtClean="0"/>
              <a:t>Suggested Prerequisites/Supporting Material</a:t>
            </a:r>
          </a:p>
          <a:p>
            <a:pPr lvl="1"/>
            <a:r>
              <a:rPr lang="en-US" dirty="0" smtClean="0"/>
              <a:t>Experience working as a Windows IT pro/Admin/Help Desk</a:t>
            </a:r>
            <a:endParaRPr lang="en-US" dirty="0"/>
          </a:p>
          <a:p>
            <a:pPr lvl="1"/>
            <a:r>
              <a:rPr lang="en-US" dirty="0" smtClean="0"/>
              <a:t>Get answers in the forums at </a:t>
            </a:r>
            <a:r>
              <a:rPr lang="en-US" dirty="0" err="1" smtClean="0"/>
              <a:t>PowerShell.Org</a:t>
            </a:r>
            <a:endParaRPr lang="en-US" dirty="0" smtClean="0"/>
          </a:p>
          <a:p>
            <a:pPr lvl="1"/>
            <a:r>
              <a:rPr lang="en-US" dirty="0" smtClean="0"/>
              <a:t>Check out “Learn Windows PowerShell 3 in a Month of Lunches” by Don Jones and Jeffery Hicks</a:t>
            </a:r>
            <a:endParaRPr lang="en-US" dirty="0"/>
          </a:p>
          <a:p>
            <a:pPr lvl="1"/>
            <a:endParaRPr lang="en-US" dirty="0" smtClean="0"/>
          </a:p>
        </p:txBody>
      </p:sp>
    </p:spTree>
    <p:extLst>
      <p:ext uri="{BB962C8B-B14F-4D97-AF65-F5344CB8AC3E}">
        <p14:creationId xmlns:p14="http://schemas.microsoft.com/office/powerpoint/2010/main" val="19674073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p:txBody>
          <a:bodyPr/>
          <a:lstStyle/>
          <a:p>
            <a:r>
              <a:rPr lang="en-US" dirty="0" smtClean="0"/>
              <a:t>Microsoft Virtual Academy</a:t>
            </a:r>
          </a:p>
          <a:p>
            <a:pPr lvl="1"/>
            <a:r>
              <a:rPr lang="en-US" dirty="0" smtClean="0"/>
              <a:t>Free online learning tailored for IT Pros and Developers </a:t>
            </a:r>
          </a:p>
          <a:p>
            <a:pPr lvl="1"/>
            <a:r>
              <a:rPr lang="en-US" dirty="0"/>
              <a:t>Over </a:t>
            </a:r>
            <a:r>
              <a:rPr lang="en-US" dirty="0" smtClean="0"/>
              <a:t>1M registered users</a:t>
            </a:r>
          </a:p>
          <a:p>
            <a:pPr lvl="1"/>
            <a:r>
              <a:rPr lang="en-US" dirty="0" smtClean="0"/>
              <a:t>Up-to-date, relevant training on variety of Microsoft products</a:t>
            </a:r>
          </a:p>
          <a:p>
            <a:r>
              <a:rPr lang="en-US" dirty="0" smtClean="0"/>
              <a:t>“Earn while you learn!” </a:t>
            </a:r>
          </a:p>
          <a:p>
            <a:pPr lvl="1"/>
            <a:r>
              <a:rPr lang="en-US" dirty="0" smtClean="0"/>
              <a:t>Get 50 MVA Points for this event!</a:t>
            </a:r>
          </a:p>
          <a:p>
            <a:pPr lvl="1"/>
            <a:r>
              <a:rPr lang="en-US" dirty="0" smtClean="0"/>
              <a:t>Visit </a:t>
            </a:r>
            <a:r>
              <a:rPr lang="en-US" dirty="0" smtClean="0">
                <a:hlinkClick r:id="rId2"/>
              </a:rPr>
              <a:t>http://aka.ms/MVA-Voucher</a:t>
            </a:r>
            <a:r>
              <a:rPr lang="en-US" dirty="0" smtClean="0"/>
              <a:t> </a:t>
            </a:r>
          </a:p>
          <a:p>
            <a:pPr lvl="1"/>
            <a:r>
              <a:rPr lang="en-US" dirty="0" smtClean="0"/>
              <a:t>Enter this code: </a:t>
            </a:r>
            <a:r>
              <a:rPr lang="en-US" b="1" dirty="0" smtClean="0"/>
              <a:t>PowerJump1 </a:t>
            </a:r>
            <a:r>
              <a:rPr lang="en-US" dirty="0" smtClean="0"/>
              <a:t>(expires 8/15/2013)</a:t>
            </a:r>
            <a:endParaRPr lang="en-US" dirty="0"/>
          </a:p>
        </p:txBody>
      </p:sp>
      <p:pic>
        <p:nvPicPr>
          <p:cNvPr id="5" name="Picture 4"/>
          <p:cNvPicPr>
            <a:picLocks noChangeAspect="1"/>
          </p:cNvPicPr>
          <p:nvPr/>
        </p:nvPicPr>
        <p:blipFill>
          <a:blip r:embed="rId3"/>
          <a:stretch>
            <a:fillRect/>
          </a:stretch>
        </p:blipFill>
        <p:spPr>
          <a:xfrm>
            <a:off x="99464" y="76676"/>
            <a:ext cx="937984" cy="990459"/>
          </a:xfrm>
          <a:prstGeom prst="rect">
            <a:avLst/>
          </a:prstGeom>
        </p:spPr>
      </p:pic>
      <p:sp>
        <p:nvSpPr>
          <p:cNvPr id="3" name="Title 2"/>
          <p:cNvSpPr>
            <a:spLocks noGrp="1"/>
          </p:cNvSpPr>
          <p:nvPr>
            <p:ph type="title"/>
          </p:nvPr>
        </p:nvSpPr>
        <p:spPr/>
        <p:txBody>
          <a:bodyPr/>
          <a:lstStyle/>
          <a:p>
            <a:r>
              <a:rPr lang="en-US" dirty="0" smtClean="0"/>
              <a:t>     Join the MVA Community!</a:t>
            </a:r>
            <a:endParaRPr lang="en-US" dirty="0"/>
          </a:p>
        </p:txBody>
      </p:sp>
    </p:spTree>
    <p:extLst>
      <p:ext uri="{BB962C8B-B14F-4D97-AF65-F5344CB8AC3E}">
        <p14:creationId xmlns:p14="http://schemas.microsoft.com/office/powerpoint/2010/main" val="3654709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914400" indent="-914400"/>
            <a:r>
              <a:rPr lang="en-US" dirty="0" smtClean="0"/>
              <a:t>01 | Don’t fear the shell</a:t>
            </a:r>
            <a:endParaRPr lang="en-US" dirty="0"/>
          </a:p>
        </p:txBody>
      </p:sp>
      <p:sp>
        <p:nvSpPr>
          <p:cNvPr id="4" name="Subtitle 3"/>
          <p:cNvSpPr>
            <a:spLocks noGrp="1"/>
          </p:cNvSpPr>
          <p:nvPr>
            <p:ph type="subTitle" idx="1"/>
          </p:nvPr>
        </p:nvSpPr>
        <p:spPr/>
        <p:txBody>
          <a:bodyPr/>
          <a:lstStyle/>
          <a:p>
            <a:r>
              <a:rPr lang="en-US" dirty="0"/>
              <a:t>Jeffrey Snover | Distinguished Engineer &amp; Lead Architect</a:t>
            </a:r>
          </a:p>
          <a:p>
            <a:r>
              <a:rPr lang="en-US" dirty="0"/>
              <a:t>Jason Helmick | Senior Technologist, Concentrated Technology</a:t>
            </a:r>
          </a:p>
        </p:txBody>
      </p:sp>
    </p:spTree>
    <p:extLst>
      <p:ext uri="{BB962C8B-B14F-4D97-AF65-F5344CB8AC3E}">
        <p14:creationId xmlns:p14="http://schemas.microsoft.com/office/powerpoint/2010/main" val="8976925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0"/>
          </p:nvPr>
        </p:nvSpPr>
        <p:spPr/>
        <p:txBody>
          <a:bodyPr>
            <a:normAutofit/>
          </a:bodyPr>
          <a:lstStyle/>
          <a:p>
            <a:r>
              <a:rPr lang="en-GB" dirty="0"/>
              <a:t>The purpose for PowerShell</a:t>
            </a:r>
          </a:p>
          <a:p>
            <a:r>
              <a:rPr lang="en-GB" dirty="0"/>
              <a:t>Installing PowerShell – Windows Management Framework</a:t>
            </a:r>
          </a:p>
          <a:p>
            <a:r>
              <a:rPr lang="en-GB" dirty="0"/>
              <a:t>Launching PowerShell for the administrator</a:t>
            </a:r>
          </a:p>
          <a:p>
            <a:r>
              <a:rPr lang="en-GB" dirty="0"/>
              <a:t>Customize the shell for comfort</a:t>
            </a:r>
          </a:p>
          <a:p>
            <a:r>
              <a:rPr lang="en-GB" dirty="0"/>
              <a:t>Getting familiar with the shell</a:t>
            </a:r>
          </a:p>
        </p:txBody>
      </p:sp>
      <p:sp>
        <p:nvSpPr>
          <p:cNvPr id="2" name="Title 1"/>
          <p:cNvSpPr>
            <a:spLocks noGrp="1"/>
          </p:cNvSpPr>
          <p:nvPr>
            <p:ph type="title"/>
          </p:nvPr>
        </p:nvSpPr>
        <p:spPr/>
        <p:txBody>
          <a:bodyPr/>
          <a:lstStyle/>
          <a:p>
            <a:r>
              <a:rPr lang="en-US" smtClean="0"/>
              <a:t>Module Overview</a:t>
            </a:r>
            <a:endParaRPr lang="en-US" dirty="0"/>
          </a:p>
        </p:txBody>
      </p:sp>
    </p:spTree>
    <p:extLst>
      <p:ext uri="{BB962C8B-B14F-4D97-AF65-F5344CB8AC3E}">
        <p14:creationId xmlns:p14="http://schemas.microsoft.com/office/powerpoint/2010/main" val="3183499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Purpose to PowerShell</a:t>
            </a:r>
            <a:endParaRPr lang="en-US" dirty="0"/>
          </a:p>
        </p:txBody>
      </p:sp>
      <p:sp>
        <p:nvSpPr>
          <p:cNvPr id="3" name="Content Placeholder 2"/>
          <p:cNvSpPr>
            <a:spLocks noGrp="1"/>
          </p:cNvSpPr>
          <p:nvPr>
            <p:ph sz="quarter" idx="10"/>
          </p:nvPr>
        </p:nvSpPr>
        <p:spPr>
          <a:xfrm>
            <a:off x="327045" y="4664958"/>
            <a:ext cx="11525250" cy="1829683"/>
          </a:xfrm>
        </p:spPr>
        <p:txBody>
          <a:bodyPr/>
          <a:lstStyle/>
          <a:p>
            <a:r>
              <a:rPr lang="en-US" dirty="0" smtClean="0"/>
              <a:t>Improved management and automation</a:t>
            </a:r>
          </a:p>
          <a:p>
            <a:r>
              <a:rPr lang="en-US" dirty="0" smtClean="0"/>
              <a:t>Manage real-time</a:t>
            </a:r>
          </a:p>
          <a:p>
            <a:r>
              <a:rPr lang="en-US" dirty="0" smtClean="0"/>
              <a:t>Manage large scale</a:t>
            </a:r>
            <a:endParaRPr lang="en-US" dirty="0"/>
          </a:p>
        </p:txBody>
      </p:sp>
      <p:grpSp>
        <p:nvGrpSpPr>
          <p:cNvPr id="4" name="Group 5"/>
          <p:cNvGrpSpPr>
            <a:grpSpLocks/>
          </p:cNvGrpSpPr>
          <p:nvPr/>
        </p:nvGrpSpPr>
        <p:grpSpPr bwMode="auto">
          <a:xfrm>
            <a:off x="1084751" y="1601442"/>
            <a:ext cx="4885237" cy="2549366"/>
            <a:chOff x="0" y="0"/>
            <a:chExt cx="5360" cy="260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t="16928" b="17000"/>
            <a:stretch>
              <a:fillRect/>
            </a:stretch>
          </p:blipFill>
          <p:spPr bwMode="auto">
            <a:xfrm>
              <a:off x="129" y="96"/>
              <a:ext cx="5097" cy="22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6"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360" cy="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grpSp>
      <p:grpSp>
        <p:nvGrpSpPr>
          <p:cNvPr id="7" name="Group 11"/>
          <p:cNvGrpSpPr>
            <a:grpSpLocks/>
          </p:cNvGrpSpPr>
          <p:nvPr/>
        </p:nvGrpSpPr>
        <p:grpSpPr bwMode="auto">
          <a:xfrm>
            <a:off x="14249400" y="3187700"/>
            <a:ext cx="2108200" cy="901700"/>
            <a:chOff x="0" y="0"/>
            <a:chExt cx="1328" cy="568"/>
          </a:xfrm>
        </p:grpSpPr>
        <p:sp>
          <p:nvSpPr>
            <p:cNvPr id="8" name="AutoShape 9"/>
            <p:cNvSpPr>
              <a:spLocks/>
            </p:cNvSpPr>
            <p:nvPr/>
          </p:nvSpPr>
          <p:spPr bwMode="auto">
            <a:xfrm>
              <a:off x="0" y="0"/>
              <a:ext cx="1328" cy="568"/>
            </a:xfrm>
            <a:prstGeom prst="roundRect">
              <a:avLst>
                <a:gd name="adj" fmla="val 21125"/>
              </a:avLst>
            </a:prstGeom>
            <a:gradFill rotWithShape="0">
              <a:gsLst>
                <a:gs pos="0">
                  <a:srgbClr val="FFFFFF"/>
                </a:gs>
                <a:gs pos="72020">
                  <a:srgbClr val="E1D6A9"/>
                </a:gs>
                <a:gs pos="100000">
                  <a:srgbClr val="C4AE53"/>
                </a:gs>
              </a:gsLst>
              <a:path path="rect">
                <a:fillToRect l="50000" t="50000" r="50000" b="50000"/>
              </a:path>
            </a:gradFill>
            <a:ln w="12700">
              <a:solidFill>
                <a:srgbClr val="4B4B4B"/>
              </a:solidFill>
              <a:miter lim="800000"/>
              <a:headEnd/>
              <a:tailEnd/>
            </a:ln>
            <a:effectLst>
              <a:outerShdw blurRad="76200" dist="101599" dir="3180003" algn="ctr" rotWithShape="0">
                <a:schemeClr val="bg2">
                  <a:alpha val="50000"/>
                </a:schemeClr>
              </a:outerShdw>
            </a:effectLst>
          </p:spPr>
          <p:txBody>
            <a:bodyPr lIns="0" tIns="0" rIns="0" bIns="0"/>
            <a:lstStyle/>
            <a:p>
              <a:pPr algn="ctr" eaLnBrk="1" hangingPunct="1">
                <a:defRPr/>
              </a:pPr>
              <a:endParaRPr lang="en-US">
                <a:cs typeface="+mn-cs"/>
              </a:endParaRPr>
            </a:p>
          </p:txBody>
        </p:sp>
        <p:sp>
          <p:nvSpPr>
            <p:cNvPr id="9" name="Rectangle 10"/>
            <p:cNvSpPr>
              <a:spLocks/>
            </p:cNvSpPr>
            <p:nvPr/>
          </p:nvSpPr>
          <p:spPr bwMode="auto">
            <a:xfrm>
              <a:off x="67" y="80"/>
              <a:ext cx="1208" cy="4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eaLnBrk="1" hangingPunct="1"/>
              <a:r>
                <a:rPr lang="en-US" sz="3600">
                  <a:solidFill>
                    <a:schemeClr val="tx1"/>
                  </a:solidFill>
                  <a:latin typeface="Arial Bold" charset="0"/>
                  <a:ea typeface="MS PGothic" charset="0"/>
                  <a:cs typeface="MS PGothic" charset="0"/>
                  <a:sym typeface="Arial Bold" charset="0"/>
                </a:rPr>
                <a:t>YOU</a:t>
              </a:r>
            </a:p>
          </p:txBody>
        </p:sp>
      </p:grpSp>
      <p:grpSp>
        <p:nvGrpSpPr>
          <p:cNvPr id="10" name="Group 11"/>
          <p:cNvGrpSpPr>
            <a:grpSpLocks/>
          </p:cNvGrpSpPr>
          <p:nvPr/>
        </p:nvGrpSpPr>
        <p:grpSpPr bwMode="auto">
          <a:xfrm>
            <a:off x="14401800" y="3340100"/>
            <a:ext cx="2108200" cy="901700"/>
            <a:chOff x="0" y="0"/>
            <a:chExt cx="1328" cy="568"/>
          </a:xfrm>
        </p:grpSpPr>
        <p:sp>
          <p:nvSpPr>
            <p:cNvPr id="11" name="AutoShape 9"/>
            <p:cNvSpPr>
              <a:spLocks/>
            </p:cNvSpPr>
            <p:nvPr/>
          </p:nvSpPr>
          <p:spPr bwMode="auto">
            <a:xfrm>
              <a:off x="0" y="0"/>
              <a:ext cx="1328" cy="568"/>
            </a:xfrm>
            <a:prstGeom prst="roundRect">
              <a:avLst>
                <a:gd name="adj" fmla="val 21125"/>
              </a:avLst>
            </a:prstGeom>
            <a:gradFill rotWithShape="0">
              <a:gsLst>
                <a:gs pos="0">
                  <a:srgbClr val="FFFFFF"/>
                </a:gs>
                <a:gs pos="72020">
                  <a:srgbClr val="E1D6A9"/>
                </a:gs>
                <a:gs pos="100000">
                  <a:srgbClr val="C4AE53"/>
                </a:gs>
              </a:gsLst>
              <a:path path="rect">
                <a:fillToRect l="50000" t="50000" r="50000" b="50000"/>
              </a:path>
            </a:gradFill>
            <a:ln w="12700">
              <a:solidFill>
                <a:srgbClr val="4B4B4B"/>
              </a:solidFill>
              <a:miter lim="800000"/>
              <a:headEnd/>
              <a:tailEnd/>
            </a:ln>
            <a:effectLst>
              <a:outerShdw blurRad="76200" dist="101599" dir="3180003" algn="ctr" rotWithShape="0">
                <a:schemeClr val="bg2">
                  <a:alpha val="50000"/>
                </a:schemeClr>
              </a:outerShdw>
            </a:effectLst>
          </p:spPr>
          <p:txBody>
            <a:bodyPr lIns="0" tIns="0" rIns="0" bIns="0"/>
            <a:lstStyle/>
            <a:p>
              <a:pPr algn="ctr" eaLnBrk="1" hangingPunct="1">
                <a:defRPr/>
              </a:pPr>
              <a:endParaRPr lang="en-US">
                <a:cs typeface="+mn-cs"/>
              </a:endParaRPr>
            </a:p>
          </p:txBody>
        </p:sp>
        <p:sp>
          <p:nvSpPr>
            <p:cNvPr id="12" name="Rectangle 10"/>
            <p:cNvSpPr>
              <a:spLocks/>
            </p:cNvSpPr>
            <p:nvPr/>
          </p:nvSpPr>
          <p:spPr bwMode="auto">
            <a:xfrm>
              <a:off x="67" y="80"/>
              <a:ext cx="1208" cy="4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eaLnBrk="1" hangingPunct="1"/>
              <a:r>
                <a:rPr lang="en-US" sz="3600">
                  <a:solidFill>
                    <a:schemeClr val="tx1"/>
                  </a:solidFill>
                  <a:latin typeface="Arial Bold" charset="0"/>
                  <a:ea typeface="MS PGothic" charset="0"/>
                  <a:cs typeface="MS PGothic" charset="0"/>
                  <a:sym typeface="Arial Bold" charset="0"/>
                </a:rPr>
                <a:t>YOU</a:t>
              </a:r>
            </a:p>
          </p:txBody>
        </p:sp>
      </p:grpSp>
      <p:grpSp>
        <p:nvGrpSpPr>
          <p:cNvPr id="13" name="Group 11"/>
          <p:cNvGrpSpPr>
            <a:grpSpLocks/>
          </p:cNvGrpSpPr>
          <p:nvPr/>
        </p:nvGrpSpPr>
        <p:grpSpPr bwMode="auto">
          <a:xfrm>
            <a:off x="14554200" y="3492500"/>
            <a:ext cx="2108200" cy="901700"/>
            <a:chOff x="0" y="0"/>
            <a:chExt cx="1328" cy="568"/>
          </a:xfrm>
        </p:grpSpPr>
        <p:sp>
          <p:nvSpPr>
            <p:cNvPr id="14" name="AutoShape 9"/>
            <p:cNvSpPr>
              <a:spLocks/>
            </p:cNvSpPr>
            <p:nvPr/>
          </p:nvSpPr>
          <p:spPr bwMode="auto">
            <a:xfrm>
              <a:off x="0" y="0"/>
              <a:ext cx="1328" cy="568"/>
            </a:xfrm>
            <a:prstGeom prst="roundRect">
              <a:avLst>
                <a:gd name="adj" fmla="val 21125"/>
              </a:avLst>
            </a:prstGeom>
            <a:gradFill rotWithShape="0">
              <a:gsLst>
                <a:gs pos="0">
                  <a:srgbClr val="FFFFFF"/>
                </a:gs>
                <a:gs pos="72020">
                  <a:srgbClr val="E1D6A9"/>
                </a:gs>
                <a:gs pos="100000">
                  <a:srgbClr val="C4AE53"/>
                </a:gs>
              </a:gsLst>
              <a:path path="rect">
                <a:fillToRect l="50000" t="50000" r="50000" b="50000"/>
              </a:path>
            </a:gradFill>
            <a:ln w="12700">
              <a:solidFill>
                <a:srgbClr val="4B4B4B"/>
              </a:solidFill>
              <a:miter lim="800000"/>
              <a:headEnd/>
              <a:tailEnd/>
            </a:ln>
            <a:effectLst>
              <a:outerShdw blurRad="76200" dist="101599" dir="3180003" algn="ctr" rotWithShape="0">
                <a:schemeClr val="bg2">
                  <a:alpha val="50000"/>
                </a:schemeClr>
              </a:outerShdw>
            </a:effectLst>
          </p:spPr>
          <p:txBody>
            <a:bodyPr lIns="0" tIns="0" rIns="0" bIns="0"/>
            <a:lstStyle/>
            <a:p>
              <a:pPr algn="ctr" eaLnBrk="1" hangingPunct="1">
                <a:defRPr/>
              </a:pPr>
              <a:endParaRPr lang="en-US">
                <a:cs typeface="+mn-cs"/>
              </a:endParaRPr>
            </a:p>
          </p:txBody>
        </p:sp>
        <p:sp>
          <p:nvSpPr>
            <p:cNvPr id="15" name="Rectangle 10"/>
            <p:cNvSpPr>
              <a:spLocks/>
            </p:cNvSpPr>
            <p:nvPr/>
          </p:nvSpPr>
          <p:spPr bwMode="auto">
            <a:xfrm>
              <a:off x="67" y="80"/>
              <a:ext cx="1208" cy="4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eaLnBrk="1" hangingPunct="1"/>
              <a:r>
                <a:rPr lang="en-US" sz="3600" dirty="0">
                  <a:solidFill>
                    <a:schemeClr val="tx1"/>
                  </a:solidFill>
                  <a:latin typeface="Arial Bold" charset="0"/>
                  <a:ea typeface="MS PGothic" charset="0"/>
                  <a:cs typeface="MS PGothic" charset="0"/>
                  <a:sym typeface="Arial Bold" charset="0"/>
                </a:rPr>
                <a:t>YOU</a:t>
              </a:r>
            </a:p>
          </p:txBody>
        </p:sp>
      </p:grpSp>
      <p:grpSp>
        <p:nvGrpSpPr>
          <p:cNvPr id="16" name="Group 15"/>
          <p:cNvGrpSpPr>
            <a:grpSpLocks/>
          </p:cNvGrpSpPr>
          <p:nvPr/>
        </p:nvGrpSpPr>
        <p:grpSpPr bwMode="auto">
          <a:xfrm>
            <a:off x="2546223" y="1126086"/>
            <a:ext cx="1931269" cy="725825"/>
            <a:chOff x="0" y="0"/>
            <a:chExt cx="1328" cy="568"/>
          </a:xfrm>
        </p:grpSpPr>
        <p:sp>
          <p:nvSpPr>
            <p:cNvPr id="17" name="AutoShape 9"/>
            <p:cNvSpPr>
              <a:spLocks/>
            </p:cNvSpPr>
            <p:nvPr/>
          </p:nvSpPr>
          <p:spPr bwMode="auto">
            <a:xfrm>
              <a:off x="0" y="0"/>
              <a:ext cx="1328" cy="568"/>
            </a:xfrm>
            <a:prstGeom prst="roundRect">
              <a:avLst>
                <a:gd name="adj" fmla="val 21125"/>
              </a:avLst>
            </a:prstGeom>
            <a:gradFill rotWithShape="0">
              <a:gsLst>
                <a:gs pos="0">
                  <a:srgbClr val="FFFFFF"/>
                </a:gs>
                <a:gs pos="72020">
                  <a:srgbClr val="E1D6A9"/>
                </a:gs>
                <a:gs pos="100000">
                  <a:srgbClr val="C4AE53"/>
                </a:gs>
              </a:gsLst>
              <a:path path="rect">
                <a:fillToRect l="50000" t="50000" r="50000" b="50000"/>
              </a:path>
            </a:gradFill>
            <a:ln w="12700">
              <a:solidFill>
                <a:srgbClr val="4B4B4B"/>
              </a:solidFill>
              <a:miter lim="800000"/>
              <a:headEnd/>
              <a:tailEnd/>
            </a:ln>
            <a:effectLst>
              <a:outerShdw blurRad="76200" dist="101599" dir="3180003" algn="ctr" rotWithShape="0">
                <a:schemeClr val="bg2">
                  <a:alpha val="50000"/>
                </a:schemeClr>
              </a:outerShdw>
            </a:effectLst>
          </p:spPr>
          <p:txBody>
            <a:bodyPr lIns="0" tIns="0" rIns="0" bIns="0"/>
            <a:lstStyle/>
            <a:p>
              <a:pPr algn="ctr" eaLnBrk="1" hangingPunct="1">
                <a:defRPr/>
              </a:pPr>
              <a:endParaRPr lang="en-US" kern="1200">
                <a:cs typeface="+mn-cs"/>
              </a:endParaRPr>
            </a:p>
          </p:txBody>
        </p:sp>
        <p:sp>
          <p:nvSpPr>
            <p:cNvPr id="18" name="Rectangle 17"/>
            <p:cNvSpPr>
              <a:spLocks/>
            </p:cNvSpPr>
            <p:nvPr/>
          </p:nvSpPr>
          <p:spPr bwMode="auto">
            <a:xfrm>
              <a:off x="67" y="80"/>
              <a:ext cx="1208" cy="4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eaLnBrk="1" hangingPunct="1"/>
              <a:r>
                <a:rPr lang="en-US" sz="3600" kern="1200" dirty="0">
                  <a:solidFill>
                    <a:schemeClr val="tx1"/>
                  </a:solidFill>
                  <a:latin typeface="Arial Bold" charset="0"/>
                  <a:ea typeface="MS PGothic" charset="0"/>
                  <a:cs typeface="MS PGothic" charset="0"/>
                  <a:sym typeface="Arial Bold" charset="0"/>
                </a:rPr>
                <a:t>YOU</a:t>
              </a:r>
            </a:p>
          </p:txBody>
        </p:sp>
      </p:grpSp>
      <p:grpSp>
        <p:nvGrpSpPr>
          <p:cNvPr id="19" name="Group 8"/>
          <p:cNvGrpSpPr>
            <a:grpSpLocks/>
          </p:cNvGrpSpPr>
          <p:nvPr/>
        </p:nvGrpSpPr>
        <p:grpSpPr bwMode="auto">
          <a:xfrm>
            <a:off x="12992100" y="8229600"/>
            <a:ext cx="4699000" cy="4546600"/>
            <a:chOff x="0" y="0"/>
            <a:chExt cx="2960" cy="2864"/>
          </a:xfrm>
        </p:grpSpPr>
        <p:pic>
          <p:nvPicPr>
            <p:cNvPr id="20" name="Picture 6"/>
            <p:cNvPicPr>
              <a:picLocks noChangeAspect="1" noChangeArrowheads="1"/>
            </p:cNvPicPr>
            <p:nvPr/>
          </p:nvPicPr>
          <p:blipFill>
            <a:blip r:embed="rId4">
              <a:extLst>
                <a:ext uri="{28A0092B-C50C-407E-A947-70E740481C1C}">
                  <a14:useLocalDpi xmlns:a14="http://schemas.microsoft.com/office/drawing/2010/main" val="0"/>
                </a:ext>
              </a:extLst>
            </a:blip>
            <a:srcRect t="18837" r="534" b="11383"/>
            <a:stretch>
              <a:fillRect/>
            </a:stretch>
          </p:blipFill>
          <p:spPr bwMode="auto">
            <a:xfrm>
              <a:off x="142" y="96"/>
              <a:ext cx="2690" cy="2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21" name="Picture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960" cy="28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grpSp>
      <p:grpSp>
        <p:nvGrpSpPr>
          <p:cNvPr id="22" name="Group 8"/>
          <p:cNvGrpSpPr>
            <a:grpSpLocks/>
          </p:cNvGrpSpPr>
          <p:nvPr/>
        </p:nvGrpSpPr>
        <p:grpSpPr bwMode="auto">
          <a:xfrm>
            <a:off x="13144500" y="8382000"/>
            <a:ext cx="4699000" cy="4546600"/>
            <a:chOff x="0" y="0"/>
            <a:chExt cx="2960" cy="2864"/>
          </a:xfrm>
        </p:grpSpPr>
        <p:pic>
          <p:nvPicPr>
            <p:cNvPr id="23" name="Picture 6"/>
            <p:cNvPicPr>
              <a:picLocks noChangeAspect="1" noChangeArrowheads="1"/>
            </p:cNvPicPr>
            <p:nvPr/>
          </p:nvPicPr>
          <p:blipFill>
            <a:blip r:embed="rId4">
              <a:extLst>
                <a:ext uri="{28A0092B-C50C-407E-A947-70E740481C1C}">
                  <a14:useLocalDpi xmlns:a14="http://schemas.microsoft.com/office/drawing/2010/main" val="0"/>
                </a:ext>
              </a:extLst>
            </a:blip>
            <a:srcRect t="18837" r="534" b="11383"/>
            <a:stretch>
              <a:fillRect/>
            </a:stretch>
          </p:blipFill>
          <p:spPr bwMode="auto">
            <a:xfrm>
              <a:off x="142" y="96"/>
              <a:ext cx="2690" cy="2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24" name="Picture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960" cy="28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grpSp>
      <p:grpSp>
        <p:nvGrpSpPr>
          <p:cNvPr id="25" name="Group 24"/>
          <p:cNvGrpSpPr>
            <a:grpSpLocks/>
          </p:cNvGrpSpPr>
          <p:nvPr/>
        </p:nvGrpSpPr>
        <p:grpSpPr bwMode="auto">
          <a:xfrm>
            <a:off x="7561204" y="1668004"/>
            <a:ext cx="3030289" cy="2810155"/>
            <a:chOff x="0" y="0"/>
            <a:chExt cx="2960" cy="2864"/>
          </a:xfrm>
        </p:grpSpPr>
        <p:pic>
          <p:nvPicPr>
            <p:cNvPr id="26" name="Picture 25"/>
            <p:cNvPicPr>
              <a:picLocks noChangeAspect="1" noChangeArrowheads="1"/>
            </p:cNvPicPr>
            <p:nvPr/>
          </p:nvPicPr>
          <p:blipFill>
            <a:blip r:embed="rId4">
              <a:extLst>
                <a:ext uri="{28A0092B-C50C-407E-A947-70E740481C1C}">
                  <a14:useLocalDpi xmlns:a14="http://schemas.microsoft.com/office/drawing/2010/main" val="0"/>
                </a:ext>
              </a:extLst>
            </a:blip>
            <a:srcRect t="18837" r="534" b="11383"/>
            <a:stretch>
              <a:fillRect/>
            </a:stretch>
          </p:blipFill>
          <p:spPr bwMode="auto">
            <a:xfrm>
              <a:off x="142" y="96"/>
              <a:ext cx="2690" cy="2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27" name="Picture 2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960" cy="28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grpSp>
      <p:grpSp>
        <p:nvGrpSpPr>
          <p:cNvPr id="28" name="Group 27"/>
          <p:cNvGrpSpPr>
            <a:grpSpLocks/>
          </p:cNvGrpSpPr>
          <p:nvPr/>
        </p:nvGrpSpPr>
        <p:grpSpPr bwMode="auto">
          <a:xfrm>
            <a:off x="7953174" y="1093514"/>
            <a:ext cx="2009899" cy="739650"/>
            <a:chOff x="6012" y="181"/>
            <a:chExt cx="1328" cy="568"/>
          </a:xfrm>
        </p:grpSpPr>
        <p:sp>
          <p:nvSpPr>
            <p:cNvPr id="29" name="AutoShape 12"/>
            <p:cNvSpPr>
              <a:spLocks/>
            </p:cNvSpPr>
            <p:nvPr/>
          </p:nvSpPr>
          <p:spPr bwMode="auto">
            <a:xfrm>
              <a:off x="6012" y="181"/>
              <a:ext cx="1328" cy="568"/>
            </a:xfrm>
            <a:prstGeom prst="roundRect">
              <a:avLst>
                <a:gd name="adj" fmla="val 21125"/>
              </a:avLst>
            </a:prstGeom>
            <a:gradFill rotWithShape="0">
              <a:gsLst>
                <a:gs pos="0">
                  <a:srgbClr val="FFFFFF"/>
                </a:gs>
                <a:gs pos="72020">
                  <a:srgbClr val="E1D6A9"/>
                </a:gs>
                <a:gs pos="100000">
                  <a:srgbClr val="C4AE53"/>
                </a:gs>
              </a:gsLst>
              <a:path path="rect">
                <a:fillToRect l="50000" t="50000" r="50000" b="50000"/>
              </a:path>
            </a:gradFill>
            <a:ln w="12700">
              <a:solidFill>
                <a:srgbClr val="4B4B4B"/>
              </a:solidFill>
              <a:miter lim="800000"/>
              <a:headEnd/>
              <a:tailEnd/>
            </a:ln>
            <a:effectLst>
              <a:outerShdw blurRad="76200" dist="101599" dir="3180003" algn="ctr" rotWithShape="0">
                <a:schemeClr val="bg2">
                  <a:alpha val="50000"/>
                </a:schemeClr>
              </a:outerShdw>
            </a:effectLst>
          </p:spPr>
          <p:txBody>
            <a:bodyPr lIns="0" tIns="0" rIns="0" bIns="0"/>
            <a:lstStyle/>
            <a:p>
              <a:pPr algn="ctr" eaLnBrk="1" hangingPunct="1">
                <a:defRPr/>
              </a:pPr>
              <a:endParaRPr lang="en-US" kern="1200">
                <a:cs typeface="+mn-cs"/>
              </a:endParaRPr>
            </a:p>
          </p:txBody>
        </p:sp>
        <p:sp>
          <p:nvSpPr>
            <p:cNvPr id="30" name="Rectangle 29"/>
            <p:cNvSpPr>
              <a:spLocks/>
            </p:cNvSpPr>
            <p:nvPr/>
          </p:nvSpPr>
          <p:spPr bwMode="auto">
            <a:xfrm>
              <a:off x="6087" y="270"/>
              <a:ext cx="1208" cy="4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nchor="ctr"/>
            <a:lstStyle/>
            <a:p>
              <a:pPr algn="ctr" eaLnBrk="1" hangingPunct="1"/>
              <a:r>
                <a:rPr lang="en-US" sz="3600" kern="1200" dirty="0">
                  <a:solidFill>
                    <a:schemeClr val="tx1"/>
                  </a:solidFill>
                  <a:latin typeface="Arial Bold" charset="0"/>
                  <a:ea typeface="MS PGothic" charset="0"/>
                  <a:cs typeface="MS PGothic" charset="0"/>
                  <a:sym typeface="Arial Bold" charset="0"/>
                </a:rPr>
                <a:t>THEM</a:t>
              </a:r>
            </a:p>
          </p:txBody>
        </p:sp>
      </p:grpSp>
    </p:spTree>
    <p:extLst>
      <p:ext uri="{BB962C8B-B14F-4D97-AF65-F5344CB8AC3E}">
        <p14:creationId xmlns:p14="http://schemas.microsoft.com/office/powerpoint/2010/main" val="282090226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7B15FAA571CC24EBCF52874FBDC9AFA" ma:contentTypeVersion="0" ma:contentTypeDescription="Create a new document." ma:contentTypeScope="" ma:versionID="951c9e7c26069be46b2658678acc122f">
  <xsd:schema xmlns:xsd="http://www.w3.org/2001/XMLSchema" xmlns:xs="http://www.w3.org/2001/XMLSchema" xmlns:p="http://schemas.microsoft.com/office/2006/metadata/properties" targetNamespace="http://schemas.microsoft.com/office/2006/metadata/properties" ma:root="true" ma:fieldsID="b77b57d50652ea08129a253ac506a3f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3554A0-5F39-46E3-9ADB-EC59899E312A}">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customXml/itemProps2.xml><?xml version="1.0" encoding="utf-8"?>
<ds:datastoreItem xmlns:ds="http://schemas.openxmlformats.org/officeDocument/2006/customXml" ds:itemID="{B23D71D1-20D3-4F67-B4E8-C85EE63530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43B52285-649E-43B8-A7FE-2BBFCBD7922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3604</TotalTime>
  <Words>463</Words>
  <Application>Microsoft Office PowerPoint</Application>
  <PresentationFormat>Widescreen</PresentationFormat>
  <Paragraphs>92</Paragraphs>
  <Slides>15</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MS PGothic</vt:lpstr>
      <vt:lpstr>Arial</vt:lpstr>
      <vt:lpstr>Arial Bold</vt:lpstr>
      <vt:lpstr>Calibri</vt:lpstr>
      <vt:lpstr>Segoe</vt:lpstr>
      <vt:lpstr>Segoe UI</vt:lpstr>
      <vt:lpstr>Segoe UI Light</vt:lpstr>
      <vt:lpstr>1_Office Theme</vt:lpstr>
      <vt:lpstr>Getting Started with PowerShell  Jump Start</vt:lpstr>
      <vt:lpstr>Meet Jeffrey Snover | ‏@jsnover </vt:lpstr>
      <vt:lpstr>Meet Jason Helmick | ‏@theJasonHelmick</vt:lpstr>
      <vt:lpstr>Course Topics</vt:lpstr>
      <vt:lpstr>Setting Expectations</vt:lpstr>
      <vt:lpstr>     Join the MVA Community!</vt:lpstr>
      <vt:lpstr>PowerPoint Presentation</vt:lpstr>
      <vt:lpstr>Module Overview</vt:lpstr>
      <vt:lpstr>The Purpose to PowerShell</vt:lpstr>
      <vt:lpstr>Installing PowerShell – Windows Management Framework </vt:lpstr>
      <vt:lpstr>Launching PowerShell for the Administrator </vt:lpstr>
      <vt:lpstr>Customize the shell for comfort </vt:lpstr>
      <vt:lpstr>Getting familiar with the shell </vt:lpstr>
      <vt:lpstr>Questions or comments?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 Gartland</dc:creator>
  <cp:lastModifiedBy>Rahel Haley Makonnen-Haley (JeffreyM Consulting LLC)</cp:lastModifiedBy>
  <cp:revision>120</cp:revision>
  <dcterms:created xsi:type="dcterms:W3CDTF">2013-02-15T23:12:42Z</dcterms:created>
  <dcterms:modified xsi:type="dcterms:W3CDTF">2013-07-18T04:27:31Z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0x010100F7B15FAA571CC24EBCF52874FBDC9AFA</vt:lpwstr>
  </property>
  <property fmtid="{D5CDD505-2E9C-101B-9397-08002B2CF9AE}" pid="3" name="IsMyDocuments">
    <vt:bool>true</vt:bool>
  </property>
</Properties>
</file>